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5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8288000" cy="10287000"/>
  <p:notesSz cx="6858000" cy="9144000"/>
  <p:embeddedFontLst>
    <p:embeddedFont>
      <p:font typeface="Canva Sans Bold" panose="020B0604020202020204" charset="0"/>
      <p:regular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Bold" panose="00000800000000000000" charset="0"/>
      <p:regular r:id="rId21"/>
    </p:embeddedFont>
    <p:embeddedFont>
      <p:font typeface="Montserrat Semi-Bold" panose="020B0604020202020204" charset="0"/>
      <p:regular r:id="rId22"/>
    </p:embeddedFont>
    <p:embeddedFont>
      <p:font typeface="Times New Roman Bold" panose="02020803070505020304" pitchFamily="18" charset="0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B99BF4-5EA8-4A9C-8786-840D35997270}" v="6" dt="2025-11-06T18:53:01.386"/>
    <p1510:client id="{E39D674C-25BE-41A0-A05A-399121AC23E8}" v="257" dt="2025-11-06T21:04:20.8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322" y="-1284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ynah Dayok" userId="80bdfa4669c82a80" providerId="LiveId" clId="{2DB339FD-9CB2-42F6-8796-A0C2181F9EF7}"/>
    <pc:docChg chg="custSel modSld">
      <pc:chgData name="Biynah Dayok" userId="80bdfa4669c82a80" providerId="LiveId" clId="{2DB339FD-9CB2-42F6-8796-A0C2181F9EF7}" dt="2025-11-07T02:06:34.427" v="976" actId="20577"/>
      <pc:docMkLst>
        <pc:docMk/>
      </pc:docMkLst>
      <pc:sldChg chg="addSp delSp modSp mod">
        <pc:chgData name="Biynah Dayok" userId="80bdfa4669c82a80" providerId="LiveId" clId="{2DB339FD-9CB2-42F6-8796-A0C2181F9EF7}" dt="2025-11-06T20:38:49.746" v="266" actId="14100"/>
        <pc:sldMkLst>
          <pc:docMk/>
          <pc:sldMk cId="0" sldId="259"/>
        </pc:sldMkLst>
        <pc:spChg chg="add mod">
          <ac:chgData name="Biynah Dayok" userId="80bdfa4669c82a80" providerId="LiveId" clId="{2DB339FD-9CB2-42F6-8796-A0C2181F9EF7}" dt="2025-11-06T20:37:37.523" v="160" actId="1076"/>
          <ac:spMkLst>
            <pc:docMk/>
            <pc:sldMk cId="0" sldId="259"/>
            <ac:spMk id="11" creationId="{74BB862A-1759-9AC3-D1F9-52189786A7F0}"/>
          </ac:spMkLst>
        </pc:spChg>
        <pc:spChg chg="add mod">
          <ac:chgData name="Biynah Dayok" userId="80bdfa4669c82a80" providerId="LiveId" clId="{2DB339FD-9CB2-42F6-8796-A0C2181F9EF7}" dt="2025-11-06T19:08:23.097" v="143" actId="1076"/>
          <ac:spMkLst>
            <pc:docMk/>
            <pc:sldMk cId="0" sldId="259"/>
            <ac:spMk id="13" creationId="{130FCA9F-3543-179A-373D-B3C00A0325A1}"/>
          </ac:spMkLst>
        </pc:spChg>
        <pc:spChg chg="add mod">
          <ac:chgData name="Biynah Dayok" userId="80bdfa4669c82a80" providerId="LiveId" clId="{2DB339FD-9CB2-42F6-8796-A0C2181F9EF7}" dt="2025-11-06T20:38:49.746" v="266" actId="14100"/>
          <ac:spMkLst>
            <pc:docMk/>
            <pc:sldMk cId="0" sldId="259"/>
            <ac:spMk id="16" creationId="{E881E823-B10C-AD85-8016-E725CBA1B197}"/>
          </ac:spMkLst>
        </pc:spChg>
        <pc:graphicFrameChg chg="add del">
          <ac:chgData name="Biynah Dayok" userId="80bdfa4669c82a80" providerId="LiveId" clId="{2DB339FD-9CB2-42F6-8796-A0C2181F9EF7}" dt="2025-11-06T18:55:24.573" v="2" actId="478"/>
          <ac:graphicFrameMkLst>
            <pc:docMk/>
            <pc:sldMk cId="0" sldId="259"/>
            <ac:graphicFrameMk id="5" creationId="{38A0652D-BCDA-9BDE-6502-7247A011CD97}"/>
          </ac:graphicFrameMkLst>
        </pc:graphicFrameChg>
        <pc:graphicFrameChg chg="add del mod">
          <ac:chgData name="Biynah Dayok" userId="80bdfa4669c82a80" providerId="LiveId" clId="{2DB339FD-9CB2-42F6-8796-A0C2181F9EF7}" dt="2025-11-06T18:58:26.278" v="5" actId="478"/>
          <ac:graphicFrameMkLst>
            <pc:docMk/>
            <pc:sldMk cId="0" sldId="259"/>
            <ac:graphicFrameMk id="6" creationId="{B03514DE-41A2-CAE4-8471-F9F2B44EF348}"/>
          </ac:graphicFrameMkLst>
        </pc:graphicFrameChg>
        <pc:graphicFrameChg chg="del">
          <ac:chgData name="Biynah Dayok" userId="80bdfa4669c82a80" providerId="LiveId" clId="{2DB339FD-9CB2-42F6-8796-A0C2181F9EF7}" dt="2025-11-06T18:54:33.848" v="0" actId="478"/>
          <ac:graphicFrameMkLst>
            <pc:docMk/>
            <pc:sldMk cId="0" sldId="259"/>
            <ac:graphicFrameMk id="15" creationId="{C746E04C-7620-D0BB-CAD7-F93C8541B263}"/>
          </ac:graphicFrameMkLst>
        </pc:graphicFrameChg>
        <pc:picChg chg="add del mod">
          <ac:chgData name="Biynah Dayok" userId="80bdfa4669c82a80" providerId="LiveId" clId="{2DB339FD-9CB2-42F6-8796-A0C2181F9EF7}" dt="2025-11-06T19:03:58.319" v="15" actId="478"/>
          <ac:picMkLst>
            <pc:docMk/>
            <pc:sldMk cId="0" sldId="259"/>
            <ac:picMk id="7" creationId="{EBA90A5D-BA75-D9BE-BB64-0764BB33C4A0}"/>
          </ac:picMkLst>
        </pc:picChg>
        <pc:picChg chg="add del mod">
          <ac:chgData name="Biynah Dayok" userId="80bdfa4669c82a80" providerId="LiveId" clId="{2DB339FD-9CB2-42F6-8796-A0C2181F9EF7}" dt="2025-11-06T19:22:13.652" v="154" actId="478"/>
          <ac:picMkLst>
            <pc:docMk/>
            <pc:sldMk cId="0" sldId="259"/>
            <ac:picMk id="9" creationId="{04D39D47-696F-EE6C-4F44-5923E40BCCA6}"/>
          </ac:picMkLst>
        </pc:picChg>
        <pc:picChg chg="add mod">
          <ac:chgData name="Biynah Dayok" userId="80bdfa4669c82a80" providerId="LiveId" clId="{2DB339FD-9CB2-42F6-8796-A0C2181F9EF7}" dt="2025-11-06T20:37:33.091" v="159" actId="1076"/>
          <ac:picMkLst>
            <pc:docMk/>
            <pc:sldMk cId="0" sldId="259"/>
            <ac:picMk id="15" creationId="{3C3C91C4-6C41-B7AA-277D-DCC5AE83C243}"/>
          </ac:picMkLst>
        </pc:picChg>
      </pc:sldChg>
      <pc:sldChg chg="modSp mod">
        <pc:chgData name="Biynah Dayok" userId="80bdfa4669c82a80" providerId="LiveId" clId="{2DB339FD-9CB2-42F6-8796-A0C2181F9EF7}" dt="2025-11-06T20:58:16.866" v="378" actId="20577"/>
        <pc:sldMkLst>
          <pc:docMk/>
          <pc:sldMk cId="0" sldId="263"/>
        </pc:sldMkLst>
        <pc:spChg chg="mod">
          <ac:chgData name="Biynah Dayok" userId="80bdfa4669c82a80" providerId="LiveId" clId="{2DB339FD-9CB2-42F6-8796-A0C2181F9EF7}" dt="2025-11-06T20:58:16.866" v="378" actId="20577"/>
          <ac:spMkLst>
            <pc:docMk/>
            <pc:sldMk cId="0" sldId="263"/>
            <ac:spMk id="6" creationId="{00000000-0000-0000-0000-000000000000}"/>
          </ac:spMkLst>
        </pc:spChg>
      </pc:sldChg>
      <pc:sldChg chg="addSp delSp modSp mod">
        <pc:chgData name="Biynah Dayok" userId="80bdfa4669c82a80" providerId="LiveId" clId="{2DB339FD-9CB2-42F6-8796-A0C2181F9EF7}" dt="2025-11-06T21:04:20.836" v="389" actId="20577"/>
        <pc:sldMkLst>
          <pc:docMk/>
          <pc:sldMk cId="0" sldId="264"/>
        </pc:sldMkLst>
        <pc:spChg chg="add del mod">
          <ac:chgData name="Biynah Dayok" userId="80bdfa4669c82a80" providerId="LiveId" clId="{2DB339FD-9CB2-42F6-8796-A0C2181F9EF7}" dt="2025-11-06T20:50:09.694" v="271"/>
          <ac:spMkLst>
            <pc:docMk/>
            <pc:sldMk cId="0" sldId="264"/>
            <ac:spMk id="4" creationId="{117ACBCE-86CF-AAE3-44A2-5F02A804A53B}"/>
          </ac:spMkLst>
        </pc:spChg>
        <pc:spChg chg="add mod">
          <ac:chgData name="Biynah Dayok" userId="80bdfa4669c82a80" providerId="LiveId" clId="{2DB339FD-9CB2-42F6-8796-A0C2181F9EF7}" dt="2025-11-06T20:59:30.968" v="383" actId="113"/>
          <ac:spMkLst>
            <pc:docMk/>
            <pc:sldMk cId="0" sldId="264"/>
            <ac:spMk id="5" creationId="{414F06F9-643D-8EAE-4F7C-55B95DCEFD80}"/>
          </ac:spMkLst>
        </pc:spChg>
        <pc:graphicFrameChg chg="mod modGraphic">
          <ac:chgData name="Biynah Dayok" userId="80bdfa4669c82a80" providerId="LiveId" clId="{2DB339FD-9CB2-42F6-8796-A0C2181F9EF7}" dt="2025-11-06T21:04:20.836" v="389" actId="20577"/>
          <ac:graphicFrameMkLst>
            <pc:docMk/>
            <pc:sldMk cId="0" sldId="264"/>
            <ac:graphicFrameMk id="7" creationId="{385C6A1E-9B19-BB09-5834-7371E56D6304}"/>
          </ac:graphicFrameMkLst>
        </pc:graphicFrameChg>
        <pc:graphicFrameChg chg="mod">
          <ac:chgData name="Biynah Dayok" userId="80bdfa4669c82a80" providerId="LiveId" clId="{2DB339FD-9CB2-42F6-8796-A0C2181F9EF7}" dt="2025-11-06T19:12:20.906" v="153"/>
          <ac:graphicFrameMkLst>
            <pc:docMk/>
            <pc:sldMk cId="0" sldId="264"/>
            <ac:graphicFrameMk id="8" creationId="{93122662-498D-F8DA-AD22-B5F8510DE9C8}"/>
          </ac:graphicFrameMkLst>
        </pc:graphicFrameChg>
      </pc:sldChg>
      <pc:sldChg chg="modSp mod">
        <pc:chgData name="Biynah Dayok" userId="80bdfa4669c82a80" providerId="LiveId" clId="{2DB339FD-9CB2-42F6-8796-A0C2181F9EF7}" dt="2025-11-07T02:06:34.427" v="976" actId="20577"/>
        <pc:sldMkLst>
          <pc:docMk/>
          <pc:sldMk cId="0" sldId="265"/>
        </pc:sldMkLst>
        <pc:spChg chg="mod">
          <ac:chgData name="Biynah Dayok" userId="80bdfa4669c82a80" providerId="LiveId" clId="{2DB339FD-9CB2-42F6-8796-A0C2181F9EF7}" dt="2025-11-07T02:06:34.427" v="976" actId="20577"/>
          <ac:spMkLst>
            <pc:docMk/>
            <pc:sldMk cId="0" sldId="265"/>
            <ac:spMk id="5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A8FA75-8235-45F1-AF02-1A974FDB5045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2EF4D-991E-49B9-B74C-943C4C1CC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443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42EF4D-991E-49B9-B74C-943C4C1CCE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260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urban.org/sites/default/files/publication/104511/community-development-finance-in-memphis_0.pdf?utm_source=chatgpt.com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4.png"/><Relationship Id="rId7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jpeg"/><Relationship Id="rId9" Type="http://schemas.openxmlformats.org/officeDocument/2006/relationships/image" Target="../media/image2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3333" r="-333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103562" y="-465446"/>
            <a:ext cx="18391562" cy="11815185"/>
          </a:xfrm>
          <a:custGeom>
            <a:avLst/>
            <a:gdLst/>
            <a:ahLst/>
            <a:cxnLst/>
            <a:rect l="l" t="t" r="r" b="b"/>
            <a:pathLst>
              <a:path w="18391562" h="11815185">
                <a:moveTo>
                  <a:pt x="0" y="0"/>
                </a:moveTo>
                <a:lnTo>
                  <a:pt x="18391562" y="0"/>
                </a:lnTo>
                <a:lnTo>
                  <a:pt x="18391562" y="11815185"/>
                </a:lnTo>
                <a:lnTo>
                  <a:pt x="0" y="118151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1411815" y="6650510"/>
            <a:ext cx="13418315" cy="0"/>
          </a:xfrm>
          <a:prstGeom prst="line">
            <a:avLst/>
          </a:prstGeom>
          <a:ln w="66675" cap="flat">
            <a:solidFill>
              <a:srgbClr val="2254C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356979" y="290611"/>
            <a:ext cx="2348055" cy="953314"/>
          </a:xfrm>
          <a:custGeom>
            <a:avLst/>
            <a:gdLst/>
            <a:ahLst/>
            <a:cxnLst/>
            <a:rect l="l" t="t" r="r" b="b"/>
            <a:pathLst>
              <a:path w="2348055" h="953314">
                <a:moveTo>
                  <a:pt x="0" y="0"/>
                </a:moveTo>
                <a:lnTo>
                  <a:pt x="2348055" y="0"/>
                </a:lnTo>
                <a:lnTo>
                  <a:pt x="2348055" y="953315"/>
                </a:lnTo>
                <a:lnTo>
                  <a:pt x="0" y="9533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584" t="-106730" r="-11023" b="-1051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6490354" y="38448"/>
            <a:ext cx="1537892" cy="1537892"/>
          </a:xfrm>
          <a:custGeom>
            <a:avLst/>
            <a:gdLst/>
            <a:ahLst/>
            <a:cxnLst/>
            <a:rect l="l" t="t" r="r" b="b"/>
            <a:pathLst>
              <a:path w="1537892" h="1537892">
                <a:moveTo>
                  <a:pt x="0" y="0"/>
                </a:moveTo>
                <a:lnTo>
                  <a:pt x="1537892" y="0"/>
                </a:lnTo>
                <a:lnTo>
                  <a:pt x="1537892" y="1537891"/>
                </a:lnTo>
                <a:lnTo>
                  <a:pt x="0" y="15378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283431" y="2930880"/>
            <a:ext cx="9862952" cy="2020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012"/>
              </a:lnSpc>
            </a:pPr>
            <a:r>
              <a:rPr lang="en-US" sz="11437" b="1">
                <a:solidFill>
                  <a:srgbClr val="2254C5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South Memphis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9108109"/>
            <a:ext cx="3433375" cy="682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19"/>
              </a:lnSpc>
            </a:pPr>
            <a:r>
              <a:rPr lang="en-US" sz="4156" b="1" dirty="0">
                <a:solidFill>
                  <a:srgbClr val="2254C5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TEAM AURA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55265" y="4918787"/>
            <a:ext cx="14416958" cy="1634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52"/>
              </a:lnSpc>
            </a:pPr>
            <a:r>
              <a:rPr lang="en-US" sz="4608">
                <a:solidFill>
                  <a:srgbClr val="2254C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Increasing the Inclusive Growth Score of South Memphis through Addressing Capital Access Disparities​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5181214" y="6975839"/>
            <a:ext cx="2781039" cy="2864896"/>
            <a:chOff x="-105869" y="0"/>
            <a:chExt cx="3708053" cy="3819860"/>
          </a:xfrm>
        </p:grpSpPr>
        <p:grpSp>
          <p:nvGrpSpPr>
            <p:cNvPr id="11" name="Group 11"/>
            <p:cNvGrpSpPr/>
            <p:nvPr/>
          </p:nvGrpSpPr>
          <p:grpSpPr>
            <a:xfrm>
              <a:off x="226518" y="0"/>
              <a:ext cx="3043282" cy="3043282"/>
              <a:chOff x="0" y="0"/>
              <a:chExt cx="812800" cy="8128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-105869" y="3068287"/>
              <a:ext cx="3708053" cy="75157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750"/>
                </a:lnSpc>
              </a:pPr>
              <a:r>
                <a:rPr lang="en-US" sz="3393" b="1" dirty="0">
                  <a:solidFill>
                    <a:srgbClr val="2254C5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Biynah Dayok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517382" y="6975839"/>
            <a:ext cx="3433375" cy="2846142"/>
            <a:chOff x="-76875" y="0"/>
            <a:chExt cx="4577834" cy="3794855"/>
          </a:xfrm>
        </p:grpSpPr>
        <p:grpSp>
          <p:nvGrpSpPr>
            <p:cNvPr id="15" name="Group 15"/>
            <p:cNvGrpSpPr/>
            <p:nvPr/>
          </p:nvGrpSpPr>
          <p:grpSpPr>
            <a:xfrm>
              <a:off x="689384" y="0"/>
              <a:ext cx="3043282" cy="3043282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-76875" y="3043282"/>
              <a:ext cx="4577834" cy="75157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750"/>
                </a:lnSpc>
              </a:pPr>
              <a:r>
                <a:rPr lang="en-US" sz="3393" b="1" dirty="0">
                  <a:solidFill>
                    <a:srgbClr val="2254C5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Chisom Okonkwo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38441" y="6975839"/>
            <a:ext cx="2884276" cy="2864896"/>
            <a:chOff x="0" y="0"/>
            <a:chExt cx="3845701" cy="3819861"/>
          </a:xfrm>
        </p:grpSpPr>
        <p:grpSp>
          <p:nvGrpSpPr>
            <p:cNvPr id="19" name="Group 19"/>
            <p:cNvGrpSpPr/>
            <p:nvPr/>
          </p:nvGrpSpPr>
          <p:grpSpPr>
            <a:xfrm>
              <a:off x="401210" y="0"/>
              <a:ext cx="3043282" cy="3043282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9"/>
                <a:stretch>
                  <a:fillRect t="-7224" b="-7224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1" name="TextBox 21"/>
            <p:cNvSpPr txBox="1"/>
            <p:nvPr/>
          </p:nvSpPr>
          <p:spPr>
            <a:xfrm>
              <a:off x="0" y="3046457"/>
              <a:ext cx="3845701" cy="7734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0"/>
                </a:lnSpc>
              </a:pPr>
              <a:r>
                <a:rPr lang="en-US" sz="3393" b="1" dirty="0">
                  <a:solidFill>
                    <a:srgbClr val="2254C5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Dr. Valerie Chu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6979" y="290611"/>
            <a:ext cx="2348055" cy="953314"/>
          </a:xfrm>
          <a:custGeom>
            <a:avLst/>
            <a:gdLst/>
            <a:ahLst/>
            <a:cxnLst/>
            <a:rect l="l" t="t" r="r" b="b"/>
            <a:pathLst>
              <a:path w="2348055" h="953314">
                <a:moveTo>
                  <a:pt x="0" y="0"/>
                </a:moveTo>
                <a:lnTo>
                  <a:pt x="2348055" y="0"/>
                </a:lnTo>
                <a:lnTo>
                  <a:pt x="2348055" y="953315"/>
                </a:lnTo>
                <a:lnTo>
                  <a:pt x="0" y="9533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84" t="-106730" r="-11023" b="-1051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490354" y="38448"/>
            <a:ext cx="1537892" cy="1537892"/>
          </a:xfrm>
          <a:custGeom>
            <a:avLst/>
            <a:gdLst/>
            <a:ahLst/>
            <a:cxnLst/>
            <a:rect l="l" t="t" r="r" b="b"/>
            <a:pathLst>
              <a:path w="1537892" h="1537892">
                <a:moveTo>
                  <a:pt x="0" y="0"/>
                </a:moveTo>
                <a:lnTo>
                  <a:pt x="1537892" y="0"/>
                </a:lnTo>
                <a:lnTo>
                  <a:pt x="1537892" y="1537891"/>
                </a:lnTo>
                <a:lnTo>
                  <a:pt x="0" y="1537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539635" y="517984"/>
            <a:ext cx="3208730" cy="597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37"/>
              </a:lnSpc>
            </a:pPr>
            <a:r>
              <a:rPr lang="en-US" sz="4048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Conclusion: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68079" y="2507531"/>
            <a:ext cx="15551843" cy="349813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86"/>
              </a:lnSpc>
            </a:pPr>
            <a:r>
              <a:rPr lang="en-US" sz="3920" b="1" dirty="0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</a:t>
            </a:r>
            <a:r>
              <a:rPr lang="en-US" sz="3920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Current Challenges in South Memphis:</a:t>
            </a:r>
            <a: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 IG</a:t>
            </a: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US" sz="392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S 34, 52% poverty, $13,646 median income (IGS 2024, U.S. </a:t>
            </a:r>
            <a:r>
              <a:rPr lang="en-US" sz="3920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Census ACS 2023).</a:t>
            </a:r>
          </a:p>
          <a:p>
            <a:pPr algn="l">
              <a:lnSpc>
                <a:spcPts val="4586"/>
              </a:lnSpc>
            </a:pPr>
            <a:endParaRPr lang="en-US" sz="3920" dirty="0">
              <a:solidFill>
                <a:srgbClr val="2254C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4586"/>
              </a:lnSpc>
            </a:pPr>
            <a:r>
              <a:rPr lang="en-US" sz="3920" b="1" dirty="0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Root Cause:</a:t>
            </a:r>
            <a:r>
              <a:rPr lang="en-US" sz="3920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 Unequal Access to Capital -12% Small Business Loans Growth and 45% denial rates for Black-owned firms  (IGS Platform 2024, LendingTree 2024).</a:t>
            </a:r>
          </a:p>
          <a:p>
            <a:pPr algn="l">
              <a:lnSpc>
                <a:spcPts val="4586"/>
              </a:lnSpc>
            </a:pPr>
            <a:endParaRPr lang="en-US" sz="3920" dirty="0">
              <a:solidFill>
                <a:srgbClr val="2254C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4586"/>
              </a:lnSpc>
            </a:pPr>
            <a:r>
              <a:rPr lang="en-US" sz="3920" b="1" dirty="0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Solution:</a:t>
            </a:r>
            <a:r>
              <a:rPr lang="en-US" sz="3920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 CDFI capital program delivers (+20% loan growth) + ML-powered credit scoring (SBA 2025, Census ACS model).</a:t>
            </a:r>
          </a:p>
          <a:p>
            <a:pPr algn="l">
              <a:lnSpc>
                <a:spcPts val="4586"/>
              </a:lnSpc>
            </a:pPr>
            <a:endParaRPr lang="en-US" sz="3920" dirty="0">
              <a:solidFill>
                <a:srgbClr val="2254C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44890" y="3731429"/>
            <a:ext cx="14798220" cy="274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87"/>
              </a:lnSpc>
            </a:pPr>
            <a:r>
              <a:rPr lang="en-US" sz="3919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Majority-Black neighborhoods in </a:t>
            </a:r>
            <a:r>
              <a:rPr lang="en-US" sz="3919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Memphis received over 5.8 times less investment</a:t>
            </a:r>
            <a:r>
              <a:rPr lang="en-US" sz="3919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 per person than majority-white areas, </a:t>
            </a:r>
            <a:r>
              <a:rPr lang="en-US" sz="3919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stifling</a:t>
            </a:r>
            <a:r>
              <a:rPr lang="en-US" sz="3919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 the flow of capital that could power business </a:t>
            </a:r>
            <a:r>
              <a:rPr lang="en-US" sz="3919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growth and opportunity in South Memphis.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31006" y="1882441"/>
            <a:ext cx="8515905" cy="915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77"/>
              </a:lnSpc>
            </a:pPr>
            <a:r>
              <a:rPr lang="en-US" sz="6134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Problem Statement:</a:t>
            </a:r>
          </a:p>
        </p:txBody>
      </p:sp>
      <p:sp>
        <p:nvSpPr>
          <p:cNvPr id="4" name="Freeform 4"/>
          <p:cNvSpPr/>
          <p:nvPr/>
        </p:nvSpPr>
        <p:spPr>
          <a:xfrm>
            <a:off x="356979" y="290611"/>
            <a:ext cx="2348055" cy="953314"/>
          </a:xfrm>
          <a:custGeom>
            <a:avLst/>
            <a:gdLst/>
            <a:ahLst/>
            <a:cxnLst/>
            <a:rect l="l" t="t" r="r" b="b"/>
            <a:pathLst>
              <a:path w="2348055" h="953314">
                <a:moveTo>
                  <a:pt x="0" y="0"/>
                </a:moveTo>
                <a:lnTo>
                  <a:pt x="2348055" y="0"/>
                </a:lnTo>
                <a:lnTo>
                  <a:pt x="2348055" y="953315"/>
                </a:lnTo>
                <a:lnTo>
                  <a:pt x="0" y="9533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84" t="-106730" r="-11023" b="-1051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490354" y="38448"/>
            <a:ext cx="1537892" cy="1537892"/>
          </a:xfrm>
          <a:custGeom>
            <a:avLst/>
            <a:gdLst/>
            <a:ahLst/>
            <a:cxnLst/>
            <a:rect l="l" t="t" r="r" b="b"/>
            <a:pathLst>
              <a:path w="1537892" h="1537892">
                <a:moveTo>
                  <a:pt x="0" y="0"/>
                </a:moveTo>
                <a:lnTo>
                  <a:pt x="1537892" y="0"/>
                </a:lnTo>
                <a:lnTo>
                  <a:pt x="1537892" y="1537891"/>
                </a:lnTo>
                <a:lnTo>
                  <a:pt x="0" y="1537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332578" y="8293055"/>
            <a:ext cx="13622844" cy="655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33"/>
              </a:lnSpc>
            </a:pPr>
            <a:r>
              <a:rPr lang="en-US" sz="1881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Source: Urban Institute. (2020). Community development finance in Memphis. Urban Institute. </a:t>
            </a:r>
            <a:r>
              <a:rPr lang="en-US" sz="1881" u="sng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  <a:hlinkClick r:id="rId4" tooltip="https://www.urban.org/sites/default/files/publication/104511/community-development-finance-in-memphis_0.pdf?utm_source=chatgpt.com"/>
              </a:rPr>
              <a:t>https://www.urban.org/sites/default/files/publication/104511/community-development-finance-in-memphis_0.pdf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24145" y="9719678"/>
            <a:ext cx="20443391" cy="0"/>
          </a:xfrm>
          <a:prstGeom prst="line">
            <a:avLst/>
          </a:prstGeom>
          <a:ln w="28575" cap="flat">
            <a:solidFill>
              <a:srgbClr val="2254C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 flipV="1">
            <a:off x="11914192" y="2281374"/>
            <a:ext cx="0" cy="6976926"/>
          </a:xfrm>
          <a:prstGeom prst="line">
            <a:avLst/>
          </a:prstGeom>
          <a:ln w="28575" cap="flat">
            <a:solidFill>
              <a:srgbClr val="2254C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-5400000">
            <a:off x="4959720" y="3845611"/>
            <a:ext cx="1339566" cy="1151190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7769" y="0"/>
              <a:ext cx="797263" cy="698500"/>
            </a:xfrm>
            <a:custGeom>
              <a:avLst/>
              <a:gdLst/>
              <a:ahLst/>
              <a:cxnLst/>
              <a:rect l="l" t="t" r="r" b="b"/>
              <a:pathLst>
                <a:path w="797263" h="698500">
                  <a:moveTo>
                    <a:pt x="784686" y="384218"/>
                  </a:moveTo>
                  <a:lnTo>
                    <a:pt x="622176" y="663532"/>
                  </a:lnTo>
                  <a:cubicBezTo>
                    <a:pt x="609580" y="685181"/>
                    <a:pt x="586422" y="698500"/>
                    <a:pt x="561375" y="698500"/>
                  </a:cubicBezTo>
                  <a:lnTo>
                    <a:pt x="235887" y="698500"/>
                  </a:lnTo>
                  <a:cubicBezTo>
                    <a:pt x="210840" y="698500"/>
                    <a:pt x="187682" y="685181"/>
                    <a:pt x="175086" y="663532"/>
                  </a:cubicBezTo>
                  <a:lnTo>
                    <a:pt x="12576" y="384218"/>
                  </a:lnTo>
                  <a:cubicBezTo>
                    <a:pt x="0" y="362602"/>
                    <a:pt x="0" y="335898"/>
                    <a:pt x="12576" y="314282"/>
                  </a:cubicBezTo>
                  <a:lnTo>
                    <a:pt x="175086" y="34968"/>
                  </a:lnTo>
                  <a:cubicBezTo>
                    <a:pt x="187682" y="13319"/>
                    <a:pt x="210840" y="0"/>
                    <a:pt x="235887" y="0"/>
                  </a:cubicBezTo>
                  <a:lnTo>
                    <a:pt x="561375" y="0"/>
                  </a:lnTo>
                  <a:cubicBezTo>
                    <a:pt x="586422" y="0"/>
                    <a:pt x="609580" y="13319"/>
                    <a:pt x="622176" y="34968"/>
                  </a:cubicBezTo>
                  <a:lnTo>
                    <a:pt x="784686" y="314282"/>
                  </a:lnTo>
                  <a:cubicBezTo>
                    <a:pt x="797262" y="335898"/>
                    <a:pt x="797262" y="362602"/>
                    <a:pt x="784686" y="384218"/>
                  </a:cubicBezTo>
                  <a:close/>
                </a:path>
              </a:pathLst>
            </a:custGeom>
            <a:solidFill>
              <a:srgbClr val="2254C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-5400000">
            <a:off x="6158062" y="3845611"/>
            <a:ext cx="1339566" cy="1151190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7769" y="0"/>
              <a:ext cx="797263" cy="698500"/>
            </a:xfrm>
            <a:custGeom>
              <a:avLst/>
              <a:gdLst/>
              <a:ahLst/>
              <a:cxnLst/>
              <a:rect l="l" t="t" r="r" b="b"/>
              <a:pathLst>
                <a:path w="797263" h="698500">
                  <a:moveTo>
                    <a:pt x="784686" y="384218"/>
                  </a:moveTo>
                  <a:lnTo>
                    <a:pt x="622176" y="663532"/>
                  </a:lnTo>
                  <a:cubicBezTo>
                    <a:pt x="609580" y="685181"/>
                    <a:pt x="586422" y="698500"/>
                    <a:pt x="561375" y="698500"/>
                  </a:cubicBezTo>
                  <a:lnTo>
                    <a:pt x="235887" y="698500"/>
                  </a:lnTo>
                  <a:cubicBezTo>
                    <a:pt x="210840" y="698500"/>
                    <a:pt x="187682" y="685181"/>
                    <a:pt x="175086" y="663532"/>
                  </a:cubicBezTo>
                  <a:lnTo>
                    <a:pt x="12576" y="384218"/>
                  </a:lnTo>
                  <a:cubicBezTo>
                    <a:pt x="0" y="362602"/>
                    <a:pt x="0" y="335898"/>
                    <a:pt x="12576" y="314282"/>
                  </a:cubicBezTo>
                  <a:lnTo>
                    <a:pt x="175086" y="34968"/>
                  </a:lnTo>
                  <a:cubicBezTo>
                    <a:pt x="187682" y="13319"/>
                    <a:pt x="210840" y="0"/>
                    <a:pt x="235887" y="0"/>
                  </a:cubicBezTo>
                  <a:lnTo>
                    <a:pt x="561375" y="0"/>
                  </a:lnTo>
                  <a:cubicBezTo>
                    <a:pt x="586422" y="0"/>
                    <a:pt x="609580" y="13319"/>
                    <a:pt x="622176" y="34968"/>
                  </a:cubicBezTo>
                  <a:lnTo>
                    <a:pt x="784686" y="314282"/>
                  </a:lnTo>
                  <a:cubicBezTo>
                    <a:pt x="797262" y="335898"/>
                    <a:pt x="797262" y="362602"/>
                    <a:pt x="784686" y="384218"/>
                  </a:cubicBezTo>
                  <a:close/>
                </a:path>
              </a:pathLst>
            </a:custGeom>
            <a:solidFill>
              <a:srgbClr val="2254C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5400000">
            <a:off x="6754450" y="4906168"/>
            <a:ext cx="1339566" cy="1151190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7769" y="0"/>
              <a:ext cx="797263" cy="698500"/>
            </a:xfrm>
            <a:custGeom>
              <a:avLst/>
              <a:gdLst/>
              <a:ahLst/>
              <a:cxnLst/>
              <a:rect l="l" t="t" r="r" b="b"/>
              <a:pathLst>
                <a:path w="797263" h="698500">
                  <a:moveTo>
                    <a:pt x="784686" y="384218"/>
                  </a:moveTo>
                  <a:lnTo>
                    <a:pt x="622176" y="663532"/>
                  </a:lnTo>
                  <a:cubicBezTo>
                    <a:pt x="609580" y="685181"/>
                    <a:pt x="586422" y="698500"/>
                    <a:pt x="561375" y="698500"/>
                  </a:cubicBezTo>
                  <a:lnTo>
                    <a:pt x="235887" y="698500"/>
                  </a:lnTo>
                  <a:cubicBezTo>
                    <a:pt x="210840" y="698500"/>
                    <a:pt x="187682" y="685181"/>
                    <a:pt x="175086" y="663532"/>
                  </a:cubicBezTo>
                  <a:lnTo>
                    <a:pt x="12576" y="384218"/>
                  </a:lnTo>
                  <a:cubicBezTo>
                    <a:pt x="0" y="362602"/>
                    <a:pt x="0" y="335898"/>
                    <a:pt x="12576" y="314282"/>
                  </a:cubicBezTo>
                  <a:lnTo>
                    <a:pt x="175086" y="34968"/>
                  </a:lnTo>
                  <a:cubicBezTo>
                    <a:pt x="187682" y="13319"/>
                    <a:pt x="210840" y="0"/>
                    <a:pt x="235887" y="0"/>
                  </a:cubicBezTo>
                  <a:lnTo>
                    <a:pt x="561375" y="0"/>
                  </a:lnTo>
                  <a:cubicBezTo>
                    <a:pt x="586422" y="0"/>
                    <a:pt x="609580" y="13319"/>
                    <a:pt x="622176" y="34968"/>
                  </a:cubicBezTo>
                  <a:lnTo>
                    <a:pt x="784686" y="314282"/>
                  </a:lnTo>
                  <a:cubicBezTo>
                    <a:pt x="797262" y="335898"/>
                    <a:pt x="797262" y="362602"/>
                    <a:pt x="784686" y="384218"/>
                  </a:cubicBezTo>
                  <a:close/>
                </a:path>
              </a:pathLst>
            </a:custGeom>
            <a:solidFill>
              <a:srgbClr val="2254C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5400000">
            <a:off x="4335531" y="4906168"/>
            <a:ext cx="1339566" cy="1151190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7769" y="0"/>
              <a:ext cx="797263" cy="698500"/>
            </a:xfrm>
            <a:custGeom>
              <a:avLst/>
              <a:gdLst/>
              <a:ahLst/>
              <a:cxnLst/>
              <a:rect l="l" t="t" r="r" b="b"/>
              <a:pathLst>
                <a:path w="797263" h="698500">
                  <a:moveTo>
                    <a:pt x="784686" y="384218"/>
                  </a:moveTo>
                  <a:lnTo>
                    <a:pt x="622176" y="663532"/>
                  </a:lnTo>
                  <a:cubicBezTo>
                    <a:pt x="609580" y="685181"/>
                    <a:pt x="586422" y="698500"/>
                    <a:pt x="561375" y="698500"/>
                  </a:cubicBezTo>
                  <a:lnTo>
                    <a:pt x="235887" y="698500"/>
                  </a:lnTo>
                  <a:cubicBezTo>
                    <a:pt x="210840" y="698500"/>
                    <a:pt x="187682" y="685181"/>
                    <a:pt x="175086" y="663532"/>
                  </a:cubicBezTo>
                  <a:lnTo>
                    <a:pt x="12576" y="384218"/>
                  </a:lnTo>
                  <a:cubicBezTo>
                    <a:pt x="0" y="362602"/>
                    <a:pt x="0" y="335898"/>
                    <a:pt x="12576" y="314282"/>
                  </a:cubicBezTo>
                  <a:lnTo>
                    <a:pt x="175086" y="34968"/>
                  </a:lnTo>
                  <a:cubicBezTo>
                    <a:pt x="187682" y="13319"/>
                    <a:pt x="210840" y="0"/>
                    <a:pt x="235887" y="0"/>
                  </a:cubicBezTo>
                  <a:lnTo>
                    <a:pt x="561375" y="0"/>
                  </a:lnTo>
                  <a:cubicBezTo>
                    <a:pt x="586422" y="0"/>
                    <a:pt x="609580" y="13319"/>
                    <a:pt x="622176" y="34968"/>
                  </a:cubicBezTo>
                  <a:lnTo>
                    <a:pt x="784686" y="314282"/>
                  </a:lnTo>
                  <a:cubicBezTo>
                    <a:pt x="797262" y="335898"/>
                    <a:pt x="797262" y="362602"/>
                    <a:pt x="784686" y="384218"/>
                  </a:cubicBezTo>
                  <a:close/>
                </a:path>
              </a:pathLst>
            </a:custGeom>
            <a:solidFill>
              <a:srgbClr val="2254C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4959720" y="5952516"/>
            <a:ext cx="1339566" cy="1151190"/>
            <a:chOff x="0" y="0"/>
            <a:chExt cx="812800" cy="698500"/>
          </a:xfrm>
        </p:grpSpPr>
        <p:sp>
          <p:nvSpPr>
            <p:cNvPr id="17" name="Freeform 17"/>
            <p:cNvSpPr/>
            <p:nvPr/>
          </p:nvSpPr>
          <p:spPr>
            <a:xfrm>
              <a:off x="7769" y="0"/>
              <a:ext cx="797263" cy="698500"/>
            </a:xfrm>
            <a:custGeom>
              <a:avLst/>
              <a:gdLst/>
              <a:ahLst/>
              <a:cxnLst/>
              <a:rect l="l" t="t" r="r" b="b"/>
              <a:pathLst>
                <a:path w="797263" h="698500">
                  <a:moveTo>
                    <a:pt x="784686" y="384218"/>
                  </a:moveTo>
                  <a:lnTo>
                    <a:pt x="622176" y="663532"/>
                  </a:lnTo>
                  <a:cubicBezTo>
                    <a:pt x="609580" y="685181"/>
                    <a:pt x="586422" y="698500"/>
                    <a:pt x="561375" y="698500"/>
                  </a:cubicBezTo>
                  <a:lnTo>
                    <a:pt x="235887" y="698500"/>
                  </a:lnTo>
                  <a:cubicBezTo>
                    <a:pt x="210840" y="698500"/>
                    <a:pt x="187682" y="685181"/>
                    <a:pt x="175086" y="663532"/>
                  </a:cubicBezTo>
                  <a:lnTo>
                    <a:pt x="12576" y="384218"/>
                  </a:lnTo>
                  <a:cubicBezTo>
                    <a:pt x="0" y="362602"/>
                    <a:pt x="0" y="335898"/>
                    <a:pt x="12576" y="314282"/>
                  </a:cubicBezTo>
                  <a:lnTo>
                    <a:pt x="175086" y="34968"/>
                  </a:lnTo>
                  <a:cubicBezTo>
                    <a:pt x="187682" y="13319"/>
                    <a:pt x="210840" y="0"/>
                    <a:pt x="235887" y="0"/>
                  </a:cubicBezTo>
                  <a:lnTo>
                    <a:pt x="561375" y="0"/>
                  </a:lnTo>
                  <a:cubicBezTo>
                    <a:pt x="586422" y="0"/>
                    <a:pt x="609580" y="13319"/>
                    <a:pt x="622176" y="34968"/>
                  </a:cubicBezTo>
                  <a:lnTo>
                    <a:pt x="784686" y="314282"/>
                  </a:lnTo>
                  <a:cubicBezTo>
                    <a:pt x="797262" y="335898"/>
                    <a:pt x="797262" y="362602"/>
                    <a:pt x="784686" y="384218"/>
                  </a:cubicBezTo>
                  <a:close/>
                </a:path>
              </a:pathLst>
            </a:custGeom>
            <a:solidFill>
              <a:srgbClr val="2254C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6158062" y="5952516"/>
            <a:ext cx="1339566" cy="1151190"/>
            <a:chOff x="0" y="0"/>
            <a:chExt cx="812800" cy="698500"/>
          </a:xfrm>
        </p:grpSpPr>
        <p:sp>
          <p:nvSpPr>
            <p:cNvPr id="20" name="Freeform 20"/>
            <p:cNvSpPr/>
            <p:nvPr/>
          </p:nvSpPr>
          <p:spPr>
            <a:xfrm>
              <a:off x="7769" y="0"/>
              <a:ext cx="797263" cy="698500"/>
            </a:xfrm>
            <a:custGeom>
              <a:avLst/>
              <a:gdLst/>
              <a:ahLst/>
              <a:cxnLst/>
              <a:rect l="l" t="t" r="r" b="b"/>
              <a:pathLst>
                <a:path w="797263" h="698500">
                  <a:moveTo>
                    <a:pt x="784686" y="384218"/>
                  </a:moveTo>
                  <a:lnTo>
                    <a:pt x="622176" y="663532"/>
                  </a:lnTo>
                  <a:cubicBezTo>
                    <a:pt x="609580" y="685181"/>
                    <a:pt x="586422" y="698500"/>
                    <a:pt x="561375" y="698500"/>
                  </a:cubicBezTo>
                  <a:lnTo>
                    <a:pt x="235887" y="698500"/>
                  </a:lnTo>
                  <a:cubicBezTo>
                    <a:pt x="210840" y="698500"/>
                    <a:pt x="187682" y="685181"/>
                    <a:pt x="175086" y="663532"/>
                  </a:cubicBezTo>
                  <a:lnTo>
                    <a:pt x="12576" y="384218"/>
                  </a:lnTo>
                  <a:cubicBezTo>
                    <a:pt x="0" y="362602"/>
                    <a:pt x="0" y="335898"/>
                    <a:pt x="12576" y="314282"/>
                  </a:cubicBezTo>
                  <a:lnTo>
                    <a:pt x="175086" y="34968"/>
                  </a:lnTo>
                  <a:cubicBezTo>
                    <a:pt x="187682" y="13319"/>
                    <a:pt x="210840" y="0"/>
                    <a:pt x="235887" y="0"/>
                  </a:cubicBezTo>
                  <a:lnTo>
                    <a:pt x="561375" y="0"/>
                  </a:lnTo>
                  <a:cubicBezTo>
                    <a:pt x="586422" y="0"/>
                    <a:pt x="609580" y="13319"/>
                    <a:pt x="622176" y="34968"/>
                  </a:cubicBezTo>
                  <a:lnTo>
                    <a:pt x="784686" y="314282"/>
                  </a:lnTo>
                  <a:cubicBezTo>
                    <a:pt x="797262" y="335898"/>
                    <a:pt x="797262" y="362602"/>
                    <a:pt x="784686" y="384218"/>
                  </a:cubicBezTo>
                  <a:close/>
                </a:path>
              </a:pathLst>
            </a:custGeom>
            <a:solidFill>
              <a:srgbClr val="2254C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6362525" y="3955886"/>
            <a:ext cx="930640" cy="930640"/>
          </a:xfrm>
          <a:custGeom>
            <a:avLst/>
            <a:gdLst/>
            <a:ahLst/>
            <a:cxnLst/>
            <a:rect l="l" t="t" r="r" b="b"/>
            <a:pathLst>
              <a:path w="930640" h="930640">
                <a:moveTo>
                  <a:pt x="0" y="0"/>
                </a:moveTo>
                <a:lnTo>
                  <a:pt x="930640" y="0"/>
                </a:lnTo>
                <a:lnTo>
                  <a:pt x="930640" y="930640"/>
                </a:lnTo>
                <a:lnTo>
                  <a:pt x="0" y="9306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5053908" y="3817121"/>
            <a:ext cx="1151190" cy="1151190"/>
          </a:xfrm>
          <a:custGeom>
            <a:avLst/>
            <a:gdLst/>
            <a:ahLst/>
            <a:cxnLst/>
            <a:rect l="l" t="t" r="r" b="b"/>
            <a:pathLst>
              <a:path w="1151190" h="1151190">
                <a:moveTo>
                  <a:pt x="0" y="0"/>
                </a:moveTo>
                <a:lnTo>
                  <a:pt x="1151190" y="0"/>
                </a:lnTo>
                <a:lnTo>
                  <a:pt x="1151190" y="1151190"/>
                </a:lnTo>
                <a:lnTo>
                  <a:pt x="0" y="1151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6453083" y="6132555"/>
            <a:ext cx="791111" cy="791111"/>
          </a:xfrm>
          <a:custGeom>
            <a:avLst/>
            <a:gdLst/>
            <a:ahLst/>
            <a:cxnLst/>
            <a:rect l="l" t="t" r="r" b="b"/>
            <a:pathLst>
              <a:path w="791111" h="791111">
                <a:moveTo>
                  <a:pt x="0" y="0"/>
                </a:moveTo>
                <a:lnTo>
                  <a:pt x="791111" y="0"/>
                </a:lnTo>
                <a:lnTo>
                  <a:pt x="791111" y="791111"/>
                </a:lnTo>
                <a:lnTo>
                  <a:pt x="0" y="791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356979" y="290611"/>
            <a:ext cx="2348055" cy="953314"/>
          </a:xfrm>
          <a:custGeom>
            <a:avLst/>
            <a:gdLst/>
            <a:ahLst/>
            <a:cxnLst/>
            <a:rect l="l" t="t" r="r" b="b"/>
            <a:pathLst>
              <a:path w="2348055" h="953314">
                <a:moveTo>
                  <a:pt x="0" y="0"/>
                </a:moveTo>
                <a:lnTo>
                  <a:pt x="2348055" y="0"/>
                </a:lnTo>
                <a:lnTo>
                  <a:pt x="2348055" y="953315"/>
                </a:lnTo>
                <a:lnTo>
                  <a:pt x="0" y="9533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584" t="-106730" r="-11023" b="-1051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16490354" y="38448"/>
            <a:ext cx="1537892" cy="1537892"/>
          </a:xfrm>
          <a:custGeom>
            <a:avLst/>
            <a:gdLst/>
            <a:ahLst/>
            <a:cxnLst/>
            <a:rect l="l" t="t" r="r" b="b"/>
            <a:pathLst>
              <a:path w="1537892" h="1537892">
                <a:moveTo>
                  <a:pt x="0" y="0"/>
                </a:moveTo>
                <a:lnTo>
                  <a:pt x="1537892" y="0"/>
                </a:lnTo>
                <a:lnTo>
                  <a:pt x="1537892" y="1537891"/>
                </a:lnTo>
                <a:lnTo>
                  <a:pt x="0" y="15378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6888406" y="4928074"/>
            <a:ext cx="1071656" cy="991283"/>
          </a:xfrm>
          <a:custGeom>
            <a:avLst/>
            <a:gdLst/>
            <a:ahLst/>
            <a:cxnLst/>
            <a:rect l="l" t="t" r="r" b="b"/>
            <a:pathLst>
              <a:path w="1071656" h="991283">
                <a:moveTo>
                  <a:pt x="0" y="0"/>
                </a:moveTo>
                <a:lnTo>
                  <a:pt x="1071655" y="0"/>
                </a:lnTo>
                <a:lnTo>
                  <a:pt x="1071655" y="991283"/>
                </a:lnTo>
                <a:lnTo>
                  <a:pt x="0" y="99128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b="-117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5184654" y="6083261"/>
            <a:ext cx="889698" cy="889698"/>
          </a:xfrm>
          <a:custGeom>
            <a:avLst/>
            <a:gdLst/>
            <a:ahLst/>
            <a:cxnLst/>
            <a:rect l="l" t="t" r="r" b="b"/>
            <a:pathLst>
              <a:path w="889698" h="889698">
                <a:moveTo>
                  <a:pt x="0" y="0"/>
                </a:moveTo>
                <a:lnTo>
                  <a:pt x="889698" y="0"/>
                </a:lnTo>
                <a:lnTo>
                  <a:pt x="889698" y="889698"/>
                </a:lnTo>
                <a:lnTo>
                  <a:pt x="0" y="88969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Freeform 29"/>
          <p:cNvSpPr/>
          <p:nvPr/>
        </p:nvSpPr>
        <p:spPr>
          <a:xfrm>
            <a:off x="4477356" y="4968311"/>
            <a:ext cx="933180" cy="1004963"/>
          </a:xfrm>
          <a:custGeom>
            <a:avLst/>
            <a:gdLst/>
            <a:ahLst/>
            <a:cxnLst/>
            <a:rect l="l" t="t" r="r" b="b"/>
            <a:pathLst>
              <a:path w="933180" h="1004963">
                <a:moveTo>
                  <a:pt x="0" y="0"/>
                </a:moveTo>
                <a:lnTo>
                  <a:pt x="933179" y="0"/>
                </a:lnTo>
                <a:lnTo>
                  <a:pt x="933179" y="1004963"/>
                </a:lnTo>
                <a:lnTo>
                  <a:pt x="0" y="100496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TextBox 30"/>
          <p:cNvSpPr txBox="1"/>
          <p:nvPr/>
        </p:nvSpPr>
        <p:spPr>
          <a:xfrm>
            <a:off x="12348054" y="2983856"/>
            <a:ext cx="5680192" cy="532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02"/>
              </a:lnSpc>
            </a:pPr>
            <a:r>
              <a:rPr lang="en-US" sz="3144" b="1">
                <a:solidFill>
                  <a:srgbClr val="2254C5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South Memphis Profile: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93957" y="1462039"/>
            <a:ext cx="10822283" cy="104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81"/>
              </a:lnSpc>
            </a:pPr>
            <a:r>
              <a:rPr lang="en-US" sz="6129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Community Overview: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558149" y="4197169"/>
            <a:ext cx="3075895" cy="352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7"/>
              </a:lnSpc>
            </a:pPr>
            <a:r>
              <a:rPr lang="en-US" sz="2127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Population:</a:t>
            </a:r>
            <a:r>
              <a:rPr lang="en-US" sz="2127" b="1">
                <a:solidFill>
                  <a:srgbClr val="2254C5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 2,184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128505" y="3894931"/>
            <a:ext cx="5589217" cy="4018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7421" lvl="1" indent="-273711" algn="l">
              <a:lnSpc>
                <a:spcPts val="3549"/>
              </a:lnSpc>
              <a:buFont typeface="Arial"/>
              <a:buChar char="•"/>
            </a:pPr>
            <a:r>
              <a:rPr lang="en-US" sz="2535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Zero tax wages</a:t>
            </a:r>
          </a:p>
          <a:p>
            <a:pPr marL="547421" lvl="1" indent="-273711" algn="l">
              <a:lnSpc>
                <a:spcPts val="3549"/>
              </a:lnSpc>
              <a:buFont typeface="Arial"/>
              <a:buChar char="•"/>
            </a:pPr>
            <a:r>
              <a:rPr lang="en-US" sz="2535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Major corporate anchors</a:t>
            </a:r>
          </a:p>
          <a:p>
            <a:pPr marL="547421" lvl="1" indent="-273711" algn="l">
              <a:lnSpc>
                <a:spcPts val="3549"/>
              </a:lnSpc>
              <a:buFont typeface="Arial"/>
              <a:buChar char="•"/>
            </a:pPr>
            <a:r>
              <a:rPr lang="en-US" sz="2535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Growing startup ecosystem</a:t>
            </a:r>
          </a:p>
          <a:p>
            <a:pPr marL="547421" lvl="1" indent="-273711" algn="l">
              <a:lnSpc>
                <a:spcPts val="3549"/>
              </a:lnSpc>
              <a:buFont typeface="Arial"/>
              <a:buChar char="•"/>
            </a:pPr>
            <a:r>
              <a:rPr lang="en-US" sz="2535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112+ top startups (MiCare Path, SecondKeys, MyBambu)</a:t>
            </a:r>
          </a:p>
          <a:p>
            <a:pPr marL="547421" lvl="1" indent="-273711" algn="l">
              <a:lnSpc>
                <a:spcPts val="3549"/>
              </a:lnSpc>
              <a:buFont typeface="Arial"/>
              <a:buChar char="•"/>
            </a:pPr>
            <a:r>
              <a:rPr lang="en-US" sz="2535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Strong sense of community and resilience </a:t>
            </a:r>
          </a:p>
          <a:p>
            <a:pPr marL="547421" lvl="1" indent="-273711" algn="l">
              <a:lnSpc>
                <a:spcPts val="3549"/>
              </a:lnSpc>
              <a:buFont typeface="Arial"/>
              <a:buChar char="•"/>
            </a:pPr>
            <a:r>
              <a:rPr lang="en-US" sz="2535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Home of Soulsville and Stax Museum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154690" y="5223973"/>
            <a:ext cx="3075895" cy="352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7"/>
              </a:lnSpc>
            </a:pPr>
            <a:r>
              <a:rPr lang="en-US" sz="2127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Race: ~90% Black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7728250" y="6332563"/>
            <a:ext cx="3502335" cy="352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7"/>
              </a:lnSpc>
            </a:pPr>
            <a:r>
              <a:rPr lang="en-US" sz="2127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Median Income: $28,057 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728098" y="4197169"/>
            <a:ext cx="3075895" cy="352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7"/>
              </a:lnSpc>
            </a:pPr>
            <a:r>
              <a:rPr lang="en-US" sz="2127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Poverty Rate: 47.7%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591847" y="5223973"/>
            <a:ext cx="3683164" cy="352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7"/>
              </a:lnSpc>
            </a:pPr>
            <a:r>
              <a:rPr lang="en-US" sz="2127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Children in Poverty: 23.5%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704473" y="6332563"/>
            <a:ext cx="3028117" cy="352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7"/>
              </a:lnSpc>
            </a:pPr>
            <a:r>
              <a:rPr lang="en-US" sz="2127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Unemployment: 4.7%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24145" y="9719678"/>
            <a:ext cx="20443391" cy="0"/>
          </a:xfrm>
          <a:prstGeom prst="line">
            <a:avLst/>
          </a:prstGeom>
          <a:ln w="28575" cap="flat">
            <a:solidFill>
              <a:srgbClr val="2254C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356979" y="290611"/>
            <a:ext cx="2348055" cy="953314"/>
          </a:xfrm>
          <a:custGeom>
            <a:avLst/>
            <a:gdLst/>
            <a:ahLst/>
            <a:cxnLst/>
            <a:rect l="l" t="t" r="r" b="b"/>
            <a:pathLst>
              <a:path w="2348055" h="953314">
                <a:moveTo>
                  <a:pt x="0" y="0"/>
                </a:moveTo>
                <a:lnTo>
                  <a:pt x="2348055" y="0"/>
                </a:lnTo>
                <a:lnTo>
                  <a:pt x="2348055" y="953315"/>
                </a:lnTo>
                <a:lnTo>
                  <a:pt x="0" y="9533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84" t="-106730" r="-11023" b="-1051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6490354" y="38448"/>
            <a:ext cx="1537892" cy="1537892"/>
          </a:xfrm>
          <a:custGeom>
            <a:avLst/>
            <a:gdLst/>
            <a:ahLst/>
            <a:cxnLst/>
            <a:rect l="l" t="t" r="r" b="b"/>
            <a:pathLst>
              <a:path w="1537892" h="1537892">
                <a:moveTo>
                  <a:pt x="0" y="0"/>
                </a:moveTo>
                <a:lnTo>
                  <a:pt x="1537892" y="0"/>
                </a:lnTo>
                <a:lnTo>
                  <a:pt x="1537892" y="1537891"/>
                </a:lnTo>
                <a:lnTo>
                  <a:pt x="0" y="1537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F0B0AC-3CB8-D4F6-2FE8-0D913A69CC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1555657"/>
            <a:ext cx="7506298" cy="73216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4F5B83-3821-DFC6-731D-16791C4C26B1}"/>
              </a:ext>
            </a:extLst>
          </p:cNvPr>
          <p:cNvSpPr txBox="1"/>
          <p:nvPr/>
        </p:nvSpPr>
        <p:spPr>
          <a:xfrm>
            <a:off x="7404008" y="288108"/>
            <a:ext cx="4416094" cy="767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5670"/>
              </a:lnSpc>
            </a:pPr>
            <a:r>
              <a:rPr lang="en-US" sz="4000" b="1" dirty="0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BENCHMARK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BB862A-1759-9AC3-D1F9-52189786A7F0}"/>
              </a:ext>
            </a:extLst>
          </p:cNvPr>
          <p:cNvSpPr txBox="1"/>
          <p:nvPr/>
        </p:nvSpPr>
        <p:spPr>
          <a:xfrm>
            <a:off x="2776282" y="7839123"/>
            <a:ext cx="533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BENCHMARK SOUTH MEMPHIS TO USA BASE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0FCA9F-3543-179A-373D-B3C00A0325A1}"/>
              </a:ext>
            </a:extLst>
          </p:cNvPr>
          <p:cNvSpPr txBox="1"/>
          <p:nvPr/>
        </p:nvSpPr>
        <p:spPr>
          <a:xfrm>
            <a:off x="10387247" y="9113822"/>
            <a:ext cx="7900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BENCHMARK SOUTH MEMPHIS TO STATE AND URBAN RURAL BASE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C3C91C4-6C41-B7AA-277D-DCC5AE83C2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161" y="1576340"/>
            <a:ext cx="9998306" cy="59243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881E823-B10C-AD85-8016-E725CBA1B197}"/>
              </a:ext>
            </a:extLst>
          </p:cNvPr>
          <p:cNvSpPr txBox="1"/>
          <p:nvPr/>
        </p:nvSpPr>
        <p:spPr>
          <a:xfrm>
            <a:off x="1905000" y="8710660"/>
            <a:ext cx="62093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South Memphis higher than the benchmark in: Women Businesses, Business Loans, New Businesses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6979" y="290611"/>
            <a:ext cx="2348055" cy="953314"/>
          </a:xfrm>
          <a:custGeom>
            <a:avLst/>
            <a:gdLst/>
            <a:ahLst/>
            <a:cxnLst/>
            <a:rect l="l" t="t" r="r" b="b"/>
            <a:pathLst>
              <a:path w="2348055" h="953314">
                <a:moveTo>
                  <a:pt x="0" y="0"/>
                </a:moveTo>
                <a:lnTo>
                  <a:pt x="2348055" y="0"/>
                </a:lnTo>
                <a:lnTo>
                  <a:pt x="2348055" y="953315"/>
                </a:lnTo>
                <a:lnTo>
                  <a:pt x="0" y="9533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84" t="-106730" r="-11023" b="-1051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490354" y="38448"/>
            <a:ext cx="1537892" cy="1537892"/>
          </a:xfrm>
          <a:custGeom>
            <a:avLst/>
            <a:gdLst/>
            <a:ahLst/>
            <a:cxnLst/>
            <a:rect l="l" t="t" r="r" b="b"/>
            <a:pathLst>
              <a:path w="1537892" h="1537892">
                <a:moveTo>
                  <a:pt x="0" y="0"/>
                </a:moveTo>
                <a:lnTo>
                  <a:pt x="1537892" y="0"/>
                </a:lnTo>
                <a:lnTo>
                  <a:pt x="1537892" y="1537891"/>
                </a:lnTo>
                <a:lnTo>
                  <a:pt x="0" y="1537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1157242" y="4949059"/>
            <a:ext cx="6102058" cy="4712480"/>
          </a:xfrm>
          <a:custGeom>
            <a:avLst/>
            <a:gdLst/>
            <a:ahLst/>
            <a:cxnLst/>
            <a:rect l="l" t="t" r="r" b="b"/>
            <a:pathLst>
              <a:path w="6102058" h="4712480">
                <a:moveTo>
                  <a:pt x="0" y="0"/>
                </a:moveTo>
                <a:lnTo>
                  <a:pt x="6102058" y="0"/>
                </a:lnTo>
                <a:lnTo>
                  <a:pt x="6102058" y="4712480"/>
                </a:lnTo>
                <a:lnTo>
                  <a:pt x="0" y="47124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318674" y="536569"/>
            <a:ext cx="7457768" cy="4382400"/>
          </a:xfrm>
          <a:custGeom>
            <a:avLst/>
            <a:gdLst/>
            <a:ahLst/>
            <a:cxnLst/>
            <a:rect l="l" t="t" r="r" b="b"/>
            <a:pathLst>
              <a:path w="7457768" h="4382400">
                <a:moveTo>
                  <a:pt x="0" y="0"/>
                </a:moveTo>
                <a:lnTo>
                  <a:pt x="7457768" y="0"/>
                </a:lnTo>
                <a:lnTo>
                  <a:pt x="7457768" y="4382400"/>
                </a:lnTo>
                <a:lnTo>
                  <a:pt x="0" y="43824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497692" y="4949059"/>
            <a:ext cx="10154832" cy="4712480"/>
            <a:chOff x="0" y="0"/>
            <a:chExt cx="13539777" cy="628330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918727" cy="6283307"/>
            </a:xfrm>
            <a:custGeom>
              <a:avLst/>
              <a:gdLst/>
              <a:ahLst/>
              <a:cxnLst/>
              <a:rect l="l" t="t" r="r" b="b"/>
              <a:pathLst>
                <a:path w="9918727" h="6283307">
                  <a:moveTo>
                    <a:pt x="0" y="0"/>
                  </a:moveTo>
                  <a:lnTo>
                    <a:pt x="9918727" y="0"/>
                  </a:lnTo>
                  <a:lnTo>
                    <a:pt x="9918727" y="6283307"/>
                  </a:lnTo>
                  <a:lnTo>
                    <a:pt x="0" y="62833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9096" t="-686" r="-4681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9904761" y="0"/>
              <a:ext cx="3635016" cy="6283307"/>
            </a:xfrm>
            <a:custGeom>
              <a:avLst/>
              <a:gdLst/>
              <a:ahLst/>
              <a:cxnLst/>
              <a:rect l="l" t="t" r="r" b="b"/>
              <a:pathLst>
                <a:path w="3635016" h="6283307">
                  <a:moveTo>
                    <a:pt x="0" y="0"/>
                  </a:moveTo>
                  <a:lnTo>
                    <a:pt x="3635016" y="0"/>
                  </a:lnTo>
                  <a:lnTo>
                    <a:pt x="3635016" y="6283307"/>
                  </a:lnTo>
                  <a:lnTo>
                    <a:pt x="0" y="62833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24580" t="-686" r="-85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523651" y="2067992"/>
            <a:ext cx="756576" cy="783002"/>
          </a:xfrm>
          <a:custGeom>
            <a:avLst/>
            <a:gdLst/>
            <a:ahLst/>
            <a:cxnLst/>
            <a:rect l="l" t="t" r="r" b="b"/>
            <a:pathLst>
              <a:path w="756576" h="783002">
                <a:moveTo>
                  <a:pt x="0" y="0"/>
                </a:moveTo>
                <a:lnTo>
                  <a:pt x="756576" y="0"/>
                </a:lnTo>
                <a:lnTo>
                  <a:pt x="756576" y="783002"/>
                </a:lnTo>
                <a:lnTo>
                  <a:pt x="0" y="7830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4270718" y="2099793"/>
            <a:ext cx="695121" cy="719401"/>
          </a:xfrm>
          <a:custGeom>
            <a:avLst/>
            <a:gdLst/>
            <a:ahLst/>
            <a:cxnLst/>
            <a:rect l="l" t="t" r="r" b="b"/>
            <a:pathLst>
              <a:path w="695121" h="719401">
                <a:moveTo>
                  <a:pt x="0" y="0"/>
                </a:moveTo>
                <a:lnTo>
                  <a:pt x="695121" y="0"/>
                </a:lnTo>
                <a:lnTo>
                  <a:pt x="695121" y="719400"/>
                </a:lnTo>
                <a:lnTo>
                  <a:pt x="0" y="7194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/>
          <p:nvPr/>
        </p:nvGrpSpPr>
        <p:grpSpPr>
          <a:xfrm>
            <a:off x="501655" y="3358319"/>
            <a:ext cx="1053969" cy="1246963"/>
            <a:chOff x="0" y="0"/>
            <a:chExt cx="1405292" cy="16626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05292" cy="1340054"/>
            </a:xfrm>
            <a:custGeom>
              <a:avLst/>
              <a:gdLst/>
              <a:ahLst/>
              <a:cxnLst/>
              <a:rect l="l" t="t" r="r" b="b"/>
              <a:pathLst>
                <a:path w="1405292" h="1340054">
                  <a:moveTo>
                    <a:pt x="0" y="0"/>
                  </a:moveTo>
                  <a:lnTo>
                    <a:pt x="1405292" y="0"/>
                  </a:lnTo>
                  <a:lnTo>
                    <a:pt x="1405292" y="1340054"/>
                  </a:lnTo>
                  <a:lnTo>
                    <a:pt x="0" y="13400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2992" t="-37237" r="-46189" b="-7641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1307409"/>
              <a:ext cx="1405292" cy="355208"/>
            </a:xfrm>
            <a:custGeom>
              <a:avLst/>
              <a:gdLst/>
              <a:ahLst/>
              <a:cxnLst/>
              <a:rect l="l" t="t" r="r" b="b"/>
              <a:pathLst>
                <a:path w="1405292" h="355208">
                  <a:moveTo>
                    <a:pt x="0" y="0"/>
                  </a:moveTo>
                  <a:lnTo>
                    <a:pt x="1405292" y="0"/>
                  </a:lnTo>
                  <a:lnTo>
                    <a:pt x="1405292" y="355208"/>
                  </a:lnTo>
                  <a:lnTo>
                    <a:pt x="0" y="3552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42992" t="-599359" r="-46189" b="-10666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32982" y="3336769"/>
            <a:ext cx="4946036" cy="1317327"/>
            <a:chOff x="0" y="0"/>
            <a:chExt cx="6594714" cy="1756436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6536611" cy="1749966"/>
              <a:chOff x="0" y="0"/>
              <a:chExt cx="1141416" cy="305577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141416" cy="305577"/>
              </a:xfrm>
              <a:custGeom>
                <a:avLst/>
                <a:gdLst/>
                <a:ahLst/>
                <a:cxnLst/>
                <a:rect l="l" t="t" r="r" b="b"/>
                <a:pathLst>
                  <a:path w="1141416" h="305577">
                    <a:moveTo>
                      <a:pt x="0" y="0"/>
                    </a:moveTo>
                    <a:lnTo>
                      <a:pt x="1141416" y="0"/>
                    </a:lnTo>
                    <a:lnTo>
                      <a:pt x="1141416" y="305577"/>
                    </a:lnTo>
                    <a:lnTo>
                      <a:pt x="0" y="30557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0" y="-28575"/>
                <a:ext cx="1141416" cy="3341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14366" y="129350"/>
              <a:ext cx="2749925" cy="14232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27"/>
                </a:lnSpc>
                <a:spcBef>
                  <a:spcPct val="0"/>
                </a:spcBef>
              </a:pPr>
              <a:r>
                <a:rPr lang="en-US" sz="1519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Community Investment Explorer(CIE) Funding Per Capita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2659372" y="129350"/>
              <a:ext cx="2134033" cy="1423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22"/>
                </a:lnSpc>
                <a:spcBef>
                  <a:spcPct val="0"/>
                </a:spcBef>
              </a:pPr>
              <a:r>
                <a:rPr lang="en-US" sz="1515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All Tracts (National Median) ​</a:t>
              </a:r>
            </a:p>
            <a:p>
              <a:pPr algn="ctr">
                <a:lnSpc>
                  <a:spcPts val="2122"/>
                </a:lnSpc>
                <a:spcBef>
                  <a:spcPct val="0"/>
                </a:spcBef>
              </a:pPr>
              <a:r>
                <a:rPr lang="en-US" sz="1515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$251.28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4632938" y="129350"/>
              <a:ext cx="1961777" cy="1423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22"/>
                </a:lnSpc>
                <a:spcBef>
                  <a:spcPct val="0"/>
                </a:spcBef>
              </a:pPr>
              <a:r>
                <a:rPr lang="en-US" sz="1515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Memphis Tracts (Median)​</a:t>
              </a:r>
            </a:p>
            <a:p>
              <a:pPr algn="ctr">
                <a:lnSpc>
                  <a:spcPts val="2122"/>
                </a:lnSpc>
                <a:spcBef>
                  <a:spcPct val="0"/>
                </a:spcBef>
              </a:pPr>
              <a:r>
                <a:rPr lang="en-US" sz="1515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$1,299.08</a:t>
              </a:r>
            </a:p>
          </p:txBody>
        </p:sp>
        <p:sp>
          <p:nvSpPr>
            <p:cNvPr id="21" name="AutoShape 21"/>
            <p:cNvSpPr/>
            <p:nvPr/>
          </p:nvSpPr>
          <p:spPr>
            <a:xfrm>
              <a:off x="2907955" y="28733"/>
              <a:ext cx="0" cy="1727703"/>
            </a:xfrm>
            <a:prstGeom prst="line">
              <a:avLst/>
            </a:prstGeom>
            <a:ln w="28733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AutoShape 22"/>
            <p:cNvSpPr/>
            <p:nvPr/>
          </p:nvSpPr>
          <p:spPr>
            <a:xfrm>
              <a:off x="4632938" y="22262"/>
              <a:ext cx="0" cy="1727703"/>
            </a:xfrm>
            <a:prstGeom prst="line">
              <a:avLst/>
            </a:prstGeom>
            <a:ln w="28733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" name="Freeform 23"/>
          <p:cNvSpPr/>
          <p:nvPr/>
        </p:nvSpPr>
        <p:spPr>
          <a:xfrm>
            <a:off x="6730578" y="3667869"/>
            <a:ext cx="1011141" cy="880477"/>
          </a:xfrm>
          <a:custGeom>
            <a:avLst/>
            <a:gdLst/>
            <a:ahLst/>
            <a:cxnLst/>
            <a:rect l="l" t="t" r="r" b="b"/>
            <a:pathLst>
              <a:path w="1011141" h="880477">
                <a:moveTo>
                  <a:pt x="0" y="0"/>
                </a:moveTo>
                <a:lnTo>
                  <a:pt x="1011140" y="0"/>
                </a:lnTo>
                <a:lnTo>
                  <a:pt x="1011140" y="880477"/>
                </a:lnTo>
                <a:lnTo>
                  <a:pt x="0" y="88047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25844" t="-38955" r="-24229" b="-3339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TextBox 24"/>
          <p:cNvSpPr txBox="1"/>
          <p:nvPr/>
        </p:nvSpPr>
        <p:spPr>
          <a:xfrm>
            <a:off x="4853449" y="469894"/>
            <a:ext cx="3754257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0"/>
              </a:lnSpc>
            </a:pPr>
            <a:r>
              <a:rPr lang="en-US" sz="4050" b="1" dirty="0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Findings: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87135" y="2093807"/>
            <a:ext cx="2546082" cy="693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9"/>
              </a:lnSpc>
            </a:pPr>
            <a:r>
              <a:rPr lang="en-US" sz="1985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~10.6 bankruptcies per 1,000 residents​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070614" y="2087656"/>
            <a:ext cx="2818368" cy="692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85"/>
              </a:lnSpc>
            </a:pPr>
            <a:r>
              <a:rPr lang="en-US" sz="1989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Median Income: $28,057​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741718" y="3742855"/>
            <a:ext cx="2045549" cy="692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85"/>
              </a:lnSpc>
              <a:spcBef>
                <a:spcPct val="0"/>
              </a:spcBef>
            </a:pPr>
            <a:r>
              <a:rPr lang="en-US" sz="1989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Poverty Rate: ~22.6%​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DBDBC1-1DFF-15E5-E32D-6AFAF920C343}"/>
              </a:ext>
            </a:extLst>
          </p:cNvPr>
          <p:cNvSpPr txBox="1"/>
          <p:nvPr/>
        </p:nvSpPr>
        <p:spPr>
          <a:xfrm>
            <a:off x="2895600" y="9877906"/>
            <a:ext cx="4765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URBAN DISPLACEMENT PROJECT TOOL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FF1454C-2BEC-FBAC-F194-22AB93EAEC2B}"/>
              </a:ext>
            </a:extLst>
          </p:cNvPr>
          <p:cNvSpPr txBox="1"/>
          <p:nvPr/>
        </p:nvSpPr>
        <p:spPr>
          <a:xfrm>
            <a:off x="12744633" y="9765880"/>
            <a:ext cx="3625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 REDLINING TOOL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6979" y="290611"/>
            <a:ext cx="2348055" cy="953314"/>
          </a:xfrm>
          <a:custGeom>
            <a:avLst/>
            <a:gdLst/>
            <a:ahLst/>
            <a:cxnLst/>
            <a:rect l="l" t="t" r="r" b="b"/>
            <a:pathLst>
              <a:path w="2348055" h="953314">
                <a:moveTo>
                  <a:pt x="0" y="0"/>
                </a:moveTo>
                <a:lnTo>
                  <a:pt x="2348055" y="0"/>
                </a:lnTo>
                <a:lnTo>
                  <a:pt x="2348055" y="953315"/>
                </a:lnTo>
                <a:lnTo>
                  <a:pt x="0" y="9533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84" t="-106730" r="-11023" b="-1051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490354" y="38448"/>
            <a:ext cx="1537892" cy="1537892"/>
          </a:xfrm>
          <a:custGeom>
            <a:avLst/>
            <a:gdLst/>
            <a:ahLst/>
            <a:cxnLst/>
            <a:rect l="l" t="t" r="r" b="b"/>
            <a:pathLst>
              <a:path w="1537892" h="1537892">
                <a:moveTo>
                  <a:pt x="0" y="0"/>
                </a:moveTo>
                <a:lnTo>
                  <a:pt x="1537892" y="0"/>
                </a:lnTo>
                <a:lnTo>
                  <a:pt x="1537892" y="1537891"/>
                </a:lnTo>
                <a:lnTo>
                  <a:pt x="0" y="1537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646945" y="3365092"/>
            <a:ext cx="14994109" cy="4304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2908" lvl="1" indent="-301454" algn="l">
              <a:lnSpc>
                <a:spcPts val="4328"/>
              </a:lnSpc>
              <a:buFont typeface="Arial"/>
              <a:buChar char="•"/>
            </a:pPr>
            <a:r>
              <a:rPr lang="en-US" sz="2792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South Memphis Community Investment Fund</a:t>
            </a:r>
            <a:r>
              <a:rPr lang="en-US" sz="2792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 (SMCIF) is a new nonprofit CDFI to help provide affordable loans and financial education. South Memphis residents and small businesses. (Goal: raise $5M)</a:t>
            </a:r>
          </a:p>
          <a:p>
            <a:pPr marL="602908" lvl="1" indent="-301454" algn="l">
              <a:lnSpc>
                <a:spcPts val="4328"/>
              </a:lnSpc>
              <a:buFont typeface="Arial"/>
              <a:buChar char="•"/>
            </a:pPr>
            <a:r>
              <a:rPr lang="en-US" sz="2792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Run by South Memphis Renewal Community Development Center (SMRCDC)</a:t>
            </a:r>
          </a:p>
          <a:p>
            <a:pPr marL="602908" lvl="1" indent="-301454" algn="l">
              <a:lnSpc>
                <a:spcPts val="4328"/>
              </a:lnSpc>
              <a:buFont typeface="Arial"/>
              <a:buChar char="•"/>
            </a:pPr>
            <a:r>
              <a:rPr lang="en-US" sz="2792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The CDFI will get money through grants, donations, and loan capital from funders, banks, and community investors.</a:t>
            </a:r>
          </a:p>
          <a:p>
            <a:pPr marL="602908" lvl="1" indent="-301454" algn="l">
              <a:lnSpc>
                <a:spcPts val="4328"/>
              </a:lnSpc>
              <a:buFont typeface="Arial"/>
              <a:buChar char="•"/>
            </a:pPr>
            <a:r>
              <a:rPr lang="en-US" sz="2792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Leverage an equity-focused machine learning model to assess creditworthiness and lending capacity,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333646" y="517984"/>
            <a:ext cx="5620707" cy="597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37"/>
              </a:lnSpc>
            </a:pPr>
            <a:r>
              <a:rPr lang="en-US" sz="4048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Proposed Solution: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92839" y="2364601"/>
            <a:ext cx="16902321" cy="649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9801" lvl="1" indent="-409901" algn="l">
              <a:lnSpc>
                <a:spcPts val="5315"/>
              </a:lnSpc>
              <a:buFont typeface="Arial"/>
              <a:buChar char="•"/>
            </a:pPr>
            <a:r>
              <a:rPr lang="en-US" sz="3797" b="1">
                <a:solidFill>
                  <a:srgbClr val="2254C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Setup a Community Development Financial Institutions Fund (CDFI)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311623" y="7429245"/>
            <a:ext cx="10824744" cy="2474644"/>
            <a:chOff x="0" y="0"/>
            <a:chExt cx="14432992" cy="3299525"/>
          </a:xfrm>
        </p:grpSpPr>
        <p:sp>
          <p:nvSpPr>
            <p:cNvPr id="8" name="Freeform 8"/>
            <p:cNvSpPr/>
            <p:nvPr/>
          </p:nvSpPr>
          <p:spPr>
            <a:xfrm>
              <a:off x="0" y="377328"/>
              <a:ext cx="2544869" cy="2544869"/>
            </a:xfrm>
            <a:custGeom>
              <a:avLst/>
              <a:gdLst/>
              <a:ahLst/>
              <a:cxnLst/>
              <a:rect l="l" t="t" r="r" b="b"/>
              <a:pathLst>
                <a:path w="2544869" h="2544869">
                  <a:moveTo>
                    <a:pt x="0" y="0"/>
                  </a:moveTo>
                  <a:lnTo>
                    <a:pt x="2544869" y="0"/>
                  </a:lnTo>
                  <a:lnTo>
                    <a:pt x="2544869" y="2544869"/>
                  </a:lnTo>
                  <a:lnTo>
                    <a:pt x="0" y="25448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5537817" y="0"/>
              <a:ext cx="3299525" cy="3299525"/>
            </a:xfrm>
            <a:custGeom>
              <a:avLst/>
              <a:gdLst/>
              <a:ahLst/>
              <a:cxnLst/>
              <a:rect l="l" t="t" r="r" b="b"/>
              <a:pathLst>
                <a:path w="3299525" h="3299525">
                  <a:moveTo>
                    <a:pt x="0" y="0"/>
                  </a:moveTo>
                  <a:lnTo>
                    <a:pt x="3299525" y="0"/>
                  </a:lnTo>
                  <a:lnTo>
                    <a:pt x="3299525" y="3299525"/>
                  </a:lnTo>
                  <a:lnTo>
                    <a:pt x="0" y="3299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11345511" y="0"/>
              <a:ext cx="3087482" cy="3087482"/>
            </a:xfrm>
            <a:custGeom>
              <a:avLst/>
              <a:gdLst/>
              <a:ahLst/>
              <a:cxnLst/>
              <a:rect l="l" t="t" r="r" b="b"/>
              <a:pathLst>
                <a:path w="3087482" h="3087482">
                  <a:moveTo>
                    <a:pt x="0" y="0"/>
                  </a:moveTo>
                  <a:lnTo>
                    <a:pt x="3087481" y="0"/>
                  </a:lnTo>
                  <a:lnTo>
                    <a:pt x="3087481" y="3087482"/>
                  </a:lnTo>
                  <a:lnTo>
                    <a:pt x="0" y="30874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grpSp>
          <p:nvGrpSpPr>
            <p:cNvPr id="11" name="Group 11"/>
            <p:cNvGrpSpPr/>
            <p:nvPr/>
          </p:nvGrpSpPr>
          <p:grpSpPr>
            <a:xfrm rot="-10800000">
              <a:off x="3540257" y="1080566"/>
              <a:ext cx="1382334" cy="1138392"/>
              <a:chOff x="0" y="0"/>
              <a:chExt cx="647700" cy="5334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47700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647700" h="533400">
                    <a:moveTo>
                      <a:pt x="239386" y="166418"/>
                    </a:moveTo>
                    <a:lnTo>
                      <a:pt x="647700" y="166418"/>
                    </a:lnTo>
                    <a:lnTo>
                      <a:pt x="647700" y="366942"/>
                    </a:lnTo>
                    <a:lnTo>
                      <a:pt x="239373" y="366942"/>
                    </a:lnTo>
                    <a:lnTo>
                      <a:pt x="302255" y="533400"/>
                    </a:lnTo>
                    <a:lnTo>
                      <a:pt x="0" y="266700"/>
                    </a:lnTo>
                    <a:lnTo>
                      <a:pt x="302255" y="0"/>
                    </a:lnTo>
                    <a:lnTo>
                      <a:pt x="239386" y="166418"/>
                    </a:lnTo>
                    <a:close/>
                  </a:path>
                </a:pathLst>
              </a:custGeom>
              <a:solidFill>
                <a:srgbClr val="2254C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120650" y="127000"/>
                <a:ext cx="527050" cy="2413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22"/>
                  </a:lnSpc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 rot="-10800000">
              <a:off x="9446942" y="1080566"/>
              <a:ext cx="1382334" cy="1138392"/>
              <a:chOff x="0" y="0"/>
              <a:chExt cx="647700" cy="5334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47700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647700" h="533400">
                    <a:moveTo>
                      <a:pt x="239386" y="166418"/>
                    </a:moveTo>
                    <a:lnTo>
                      <a:pt x="647700" y="166418"/>
                    </a:lnTo>
                    <a:lnTo>
                      <a:pt x="647700" y="366942"/>
                    </a:lnTo>
                    <a:lnTo>
                      <a:pt x="239373" y="366942"/>
                    </a:lnTo>
                    <a:lnTo>
                      <a:pt x="302255" y="533400"/>
                    </a:lnTo>
                    <a:lnTo>
                      <a:pt x="0" y="266700"/>
                    </a:lnTo>
                    <a:lnTo>
                      <a:pt x="302255" y="0"/>
                    </a:lnTo>
                    <a:lnTo>
                      <a:pt x="239386" y="166418"/>
                    </a:lnTo>
                    <a:close/>
                  </a:path>
                </a:pathLst>
              </a:custGeom>
              <a:solidFill>
                <a:srgbClr val="2254C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120650" y="127000"/>
                <a:ext cx="527050" cy="2413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22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6979" y="290611"/>
            <a:ext cx="2348055" cy="953314"/>
          </a:xfrm>
          <a:custGeom>
            <a:avLst/>
            <a:gdLst/>
            <a:ahLst/>
            <a:cxnLst/>
            <a:rect l="l" t="t" r="r" b="b"/>
            <a:pathLst>
              <a:path w="2348055" h="953314">
                <a:moveTo>
                  <a:pt x="0" y="0"/>
                </a:moveTo>
                <a:lnTo>
                  <a:pt x="2348055" y="0"/>
                </a:lnTo>
                <a:lnTo>
                  <a:pt x="2348055" y="953315"/>
                </a:lnTo>
                <a:lnTo>
                  <a:pt x="0" y="9533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84" t="-106730" r="-11023" b="-1051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490354" y="38448"/>
            <a:ext cx="1537892" cy="1537892"/>
          </a:xfrm>
          <a:custGeom>
            <a:avLst/>
            <a:gdLst/>
            <a:ahLst/>
            <a:cxnLst/>
            <a:rect l="l" t="t" r="r" b="b"/>
            <a:pathLst>
              <a:path w="1537892" h="1537892">
                <a:moveTo>
                  <a:pt x="0" y="0"/>
                </a:moveTo>
                <a:lnTo>
                  <a:pt x="1537892" y="0"/>
                </a:lnTo>
                <a:lnTo>
                  <a:pt x="1537892" y="1537891"/>
                </a:lnTo>
                <a:lnTo>
                  <a:pt x="0" y="1537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4711592" y="724832"/>
            <a:ext cx="8864816" cy="597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37"/>
              </a:lnSpc>
            </a:pPr>
            <a:r>
              <a:rPr lang="en-US" sz="4048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Implementation Plan &amp; Timeline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872515" y="2443736"/>
            <a:ext cx="16542971" cy="6064350"/>
            <a:chOff x="0" y="0"/>
            <a:chExt cx="22057294" cy="8085800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4131728" cy="5569712"/>
              <a:chOff x="0" y="0"/>
              <a:chExt cx="722321" cy="973714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722321" cy="973714"/>
              </a:xfrm>
              <a:custGeom>
                <a:avLst/>
                <a:gdLst/>
                <a:ahLst/>
                <a:cxnLst/>
                <a:rect l="l" t="t" r="r" b="b"/>
                <a:pathLst>
                  <a:path w="722321" h="973714">
                    <a:moveTo>
                      <a:pt x="127417" y="0"/>
                    </a:moveTo>
                    <a:lnTo>
                      <a:pt x="594904" y="0"/>
                    </a:lnTo>
                    <a:cubicBezTo>
                      <a:pt x="628697" y="0"/>
                      <a:pt x="661106" y="13424"/>
                      <a:pt x="685002" y="37319"/>
                    </a:cubicBezTo>
                    <a:cubicBezTo>
                      <a:pt x="708897" y="61215"/>
                      <a:pt x="722321" y="93624"/>
                      <a:pt x="722321" y="127417"/>
                    </a:cubicBezTo>
                    <a:lnTo>
                      <a:pt x="722321" y="846297"/>
                    </a:lnTo>
                    <a:cubicBezTo>
                      <a:pt x="722321" y="916667"/>
                      <a:pt x="665275" y="973714"/>
                      <a:pt x="594904" y="973714"/>
                    </a:cubicBezTo>
                    <a:lnTo>
                      <a:pt x="127417" y="973714"/>
                    </a:lnTo>
                    <a:cubicBezTo>
                      <a:pt x="57046" y="973714"/>
                      <a:pt x="0" y="916667"/>
                      <a:pt x="0" y="846297"/>
                    </a:cubicBezTo>
                    <a:lnTo>
                      <a:pt x="0" y="127417"/>
                    </a:lnTo>
                    <a:cubicBezTo>
                      <a:pt x="0" y="57046"/>
                      <a:pt x="57046" y="0"/>
                      <a:pt x="12741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>
                <a:solidFill>
                  <a:srgbClr val="2254C5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722321" cy="101181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22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4481392" y="0"/>
              <a:ext cx="4131728" cy="5569712"/>
              <a:chOff x="0" y="0"/>
              <a:chExt cx="722321" cy="973714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22321" cy="973714"/>
              </a:xfrm>
              <a:custGeom>
                <a:avLst/>
                <a:gdLst/>
                <a:ahLst/>
                <a:cxnLst/>
                <a:rect l="l" t="t" r="r" b="b"/>
                <a:pathLst>
                  <a:path w="722321" h="973714">
                    <a:moveTo>
                      <a:pt x="127417" y="0"/>
                    </a:moveTo>
                    <a:lnTo>
                      <a:pt x="594904" y="0"/>
                    </a:lnTo>
                    <a:cubicBezTo>
                      <a:pt x="628697" y="0"/>
                      <a:pt x="661106" y="13424"/>
                      <a:pt x="685002" y="37319"/>
                    </a:cubicBezTo>
                    <a:cubicBezTo>
                      <a:pt x="708897" y="61215"/>
                      <a:pt x="722321" y="93624"/>
                      <a:pt x="722321" y="127417"/>
                    </a:cubicBezTo>
                    <a:lnTo>
                      <a:pt x="722321" y="846297"/>
                    </a:lnTo>
                    <a:cubicBezTo>
                      <a:pt x="722321" y="916667"/>
                      <a:pt x="665275" y="973714"/>
                      <a:pt x="594904" y="973714"/>
                    </a:cubicBezTo>
                    <a:lnTo>
                      <a:pt x="127417" y="973714"/>
                    </a:lnTo>
                    <a:cubicBezTo>
                      <a:pt x="57046" y="973714"/>
                      <a:pt x="0" y="916667"/>
                      <a:pt x="0" y="846297"/>
                    </a:cubicBezTo>
                    <a:lnTo>
                      <a:pt x="0" y="127417"/>
                    </a:lnTo>
                    <a:cubicBezTo>
                      <a:pt x="0" y="57046"/>
                      <a:pt x="57046" y="0"/>
                      <a:pt x="12741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>
                <a:solidFill>
                  <a:srgbClr val="2254C5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722321" cy="101181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22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8962783" y="0"/>
              <a:ext cx="4131728" cy="5569712"/>
              <a:chOff x="0" y="0"/>
              <a:chExt cx="722321" cy="973714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722321" cy="973714"/>
              </a:xfrm>
              <a:custGeom>
                <a:avLst/>
                <a:gdLst/>
                <a:ahLst/>
                <a:cxnLst/>
                <a:rect l="l" t="t" r="r" b="b"/>
                <a:pathLst>
                  <a:path w="722321" h="973714">
                    <a:moveTo>
                      <a:pt x="127417" y="0"/>
                    </a:moveTo>
                    <a:lnTo>
                      <a:pt x="594904" y="0"/>
                    </a:lnTo>
                    <a:cubicBezTo>
                      <a:pt x="628697" y="0"/>
                      <a:pt x="661106" y="13424"/>
                      <a:pt x="685002" y="37319"/>
                    </a:cubicBezTo>
                    <a:cubicBezTo>
                      <a:pt x="708897" y="61215"/>
                      <a:pt x="722321" y="93624"/>
                      <a:pt x="722321" y="127417"/>
                    </a:cubicBezTo>
                    <a:lnTo>
                      <a:pt x="722321" y="846297"/>
                    </a:lnTo>
                    <a:cubicBezTo>
                      <a:pt x="722321" y="916667"/>
                      <a:pt x="665275" y="973714"/>
                      <a:pt x="594904" y="973714"/>
                    </a:cubicBezTo>
                    <a:lnTo>
                      <a:pt x="127417" y="973714"/>
                    </a:lnTo>
                    <a:cubicBezTo>
                      <a:pt x="57046" y="973714"/>
                      <a:pt x="0" y="916667"/>
                      <a:pt x="0" y="846297"/>
                    </a:cubicBezTo>
                    <a:lnTo>
                      <a:pt x="0" y="127417"/>
                    </a:lnTo>
                    <a:cubicBezTo>
                      <a:pt x="0" y="57046"/>
                      <a:pt x="57046" y="0"/>
                      <a:pt x="12741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>
                <a:solidFill>
                  <a:srgbClr val="2254C5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722321" cy="101181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22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13444175" y="0"/>
              <a:ext cx="4131728" cy="5569712"/>
              <a:chOff x="0" y="0"/>
              <a:chExt cx="722321" cy="973714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722321" cy="973714"/>
              </a:xfrm>
              <a:custGeom>
                <a:avLst/>
                <a:gdLst/>
                <a:ahLst/>
                <a:cxnLst/>
                <a:rect l="l" t="t" r="r" b="b"/>
                <a:pathLst>
                  <a:path w="722321" h="973714">
                    <a:moveTo>
                      <a:pt x="127417" y="0"/>
                    </a:moveTo>
                    <a:lnTo>
                      <a:pt x="594904" y="0"/>
                    </a:lnTo>
                    <a:cubicBezTo>
                      <a:pt x="628697" y="0"/>
                      <a:pt x="661106" y="13424"/>
                      <a:pt x="685002" y="37319"/>
                    </a:cubicBezTo>
                    <a:cubicBezTo>
                      <a:pt x="708897" y="61215"/>
                      <a:pt x="722321" y="93624"/>
                      <a:pt x="722321" y="127417"/>
                    </a:cubicBezTo>
                    <a:lnTo>
                      <a:pt x="722321" y="846297"/>
                    </a:lnTo>
                    <a:cubicBezTo>
                      <a:pt x="722321" y="916667"/>
                      <a:pt x="665275" y="973714"/>
                      <a:pt x="594904" y="973714"/>
                    </a:cubicBezTo>
                    <a:lnTo>
                      <a:pt x="127417" y="973714"/>
                    </a:lnTo>
                    <a:cubicBezTo>
                      <a:pt x="57046" y="973714"/>
                      <a:pt x="0" y="916667"/>
                      <a:pt x="0" y="846297"/>
                    </a:cubicBezTo>
                    <a:lnTo>
                      <a:pt x="0" y="127417"/>
                    </a:lnTo>
                    <a:cubicBezTo>
                      <a:pt x="0" y="57046"/>
                      <a:pt x="57046" y="0"/>
                      <a:pt x="12741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>
                <a:solidFill>
                  <a:srgbClr val="2254C5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722321" cy="101181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22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17925567" y="0"/>
              <a:ext cx="4131728" cy="5569712"/>
              <a:chOff x="0" y="0"/>
              <a:chExt cx="722321" cy="973714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722321" cy="973714"/>
              </a:xfrm>
              <a:custGeom>
                <a:avLst/>
                <a:gdLst/>
                <a:ahLst/>
                <a:cxnLst/>
                <a:rect l="l" t="t" r="r" b="b"/>
                <a:pathLst>
                  <a:path w="722321" h="973714">
                    <a:moveTo>
                      <a:pt x="127417" y="0"/>
                    </a:moveTo>
                    <a:lnTo>
                      <a:pt x="594904" y="0"/>
                    </a:lnTo>
                    <a:cubicBezTo>
                      <a:pt x="628697" y="0"/>
                      <a:pt x="661106" y="13424"/>
                      <a:pt x="685002" y="37319"/>
                    </a:cubicBezTo>
                    <a:cubicBezTo>
                      <a:pt x="708897" y="61215"/>
                      <a:pt x="722321" y="93624"/>
                      <a:pt x="722321" y="127417"/>
                    </a:cubicBezTo>
                    <a:lnTo>
                      <a:pt x="722321" y="846297"/>
                    </a:lnTo>
                    <a:cubicBezTo>
                      <a:pt x="722321" y="916667"/>
                      <a:pt x="665275" y="973714"/>
                      <a:pt x="594904" y="973714"/>
                    </a:cubicBezTo>
                    <a:lnTo>
                      <a:pt x="127417" y="973714"/>
                    </a:lnTo>
                    <a:cubicBezTo>
                      <a:pt x="57046" y="973714"/>
                      <a:pt x="0" y="916667"/>
                      <a:pt x="0" y="846297"/>
                    </a:cubicBezTo>
                    <a:lnTo>
                      <a:pt x="0" y="127417"/>
                    </a:lnTo>
                    <a:cubicBezTo>
                      <a:pt x="0" y="57046"/>
                      <a:pt x="57046" y="0"/>
                      <a:pt x="12741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>
                <a:solidFill>
                  <a:srgbClr val="2254C5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0" y="-38100"/>
                <a:ext cx="722321" cy="101181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22"/>
                  </a:lnSpc>
                </a:pPr>
                <a:endParaRPr/>
              </a:p>
            </p:txBody>
          </p:sp>
        </p:grpSp>
        <p:sp>
          <p:nvSpPr>
            <p:cNvPr id="21" name="AutoShape 21"/>
            <p:cNvSpPr/>
            <p:nvPr/>
          </p:nvSpPr>
          <p:spPr>
            <a:xfrm flipH="1" flipV="1">
              <a:off x="2091264" y="5567988"/>
              <a:ext cx="0" cy="1502136"/>
            </a:xfrm>
            <a:prstGeom prst="line">
              <a:avLst/>
            </a:prstGeom>
            <a:ln w="50800" cap="flat">
              <a:solidFill>
                <a:srgbClr val="2254C5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AutoShape 22"/>
            <p:cNvSpPr/>
            <p:nvPr/>
          </p:nvSpPr>
          <p:spPr>
            <a:xfrm>
              <a:off x="438995" y="7070124"/>
              <a:ext cx="21179305" cy="0"/>
            </a:xfrm>
            <a:prstGeom prst="line">
              <a:avLst/>
            </a:prstGeom>
            <a:ln w="50800" cap="flat">
              <a:solidFill>
                <a:srgbClr val="2254C5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AutoShape 23"/>
            <p:cNvSpPr/>
            <p:nvPr/>
          </p:nvSpPr>
          <p:spPr>
            <a:xfrm flipV="1">
              <a:off x="6547256" y="5567988"/>
              <a:ext cx="0" cy="1502136"/>
            </a:xfrm>
            <a:prstGeom prst="line">
              <a:avLst/>
            </a:prstGeom>
            <a:ln w="50800" cap="flat">
              <a:solidFill>
                <a:srgbClr val="2254C5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AutoShape 24"/>
            <p:cNvSpPr/>
            <p:nvPr/>
          </p:nvSpPr>
          <p:spPr>
            <a:xfrm flipV="1">
              <a:off x="11003247" y="5567988"/>
              <a:ext cx="0" cy="1502136"/>
            </a:xfrm>
            <a:prstGeom prst="line">
              <a:avLst/>
            </a:prstGeom>
            <a:ln w="50800" cap="flat">
              <a:solidFill>
                <a:srgbClr val="2254C5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AutoShape 25"/>
            <p:cNvSpPr/>
            <p:nvPr/>
          </p:nvSpPr>
          <p:spPr>
            <a:xfrm flipV="1">
              <a:off x="15459239" y="5567988"/>
              <a:ext cx="0" cy="1502136"/>
            </a:xfrm>
            <a:prstGeom prst="line">
              <a:avLst/>
            </a:prstGeom>
            <a:ln w="50800" cap="flat">
              <a:solidFill>
                <a:srgbClr val="2254C5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AutoShape 26"/>
            <p:cNvSpPr/>
            <p:nvPr/>
          </p:nvSpPr>
          <p:spPr>
            <a:xfrm flipV="1">
              <a:off x="19915231" y="5567988"/>
              <a:ext cx="0" cy="1502136"/>
            </a:xfrm>
            <a:prstGeom prst="line">
              <a:avLst/>
            </a:prstGeom>
            <a:ln w="50800" cap="flat">
              <a:solidFill>
                <a:srgbClr val="2254C5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7" name="Group 27"/>
            <p:cNvGrpSpPr/>
            <p:nvPr/>
          </p:nvGrpSpPr>
          <p:grpSpPr>
            <a:xfrm>
              <a:off x="1910224" y="6889084"/>
              <a:ext cx="362080" cy="362080"/>
              <a:chOff x="0" y="0"/>
              <a:chExt cx="812800" cy="8128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2254C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70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338650" y="1483472"/>
              <a:ext cx="3454427" cy="36445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Form 501(c)(3)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Establish Board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Secure early partners and seed fundin 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Set lending and compliance policies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260367"/>
              <a:ext cx="4131728" cy="1037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70"/>
                </a:lnSpc>
                <a:spcBef>
                  <a:spcPct val="0"/>
                </a:spcBef>
              </a:pPr>
              <a:r>
                <a:rPr lang="en-US" sz="2264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Phase 1: </a:t>
              </a:r>
            </a:p>
            <a:p>
              <a:pPr algn="ctr">
                <a:lnSpc>
                  <a:spcPts val="3170"/>
                </a:lnSpc>
                <a:spcBef>
                  <a:spcPct val="0"/>
                </a:spcBef>
              </a:pPr>
              <a:r>
                <a:rPr lang="en-US" sz="2264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Foundations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4820042" y="1483472"/>
              <a:ext cx="3454427" cy="31853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Hire core staff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Implement loan software 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Launch outreach 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Begin building fair-lending ML model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4481392" y="260367"/>
              <a:ext cx="4131728" cy="1037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70"/>
                </a:lnSpc>
                <a:spcBef>
                  <a:spcPct val="0"/>
                </a:spcBef>
              </a:pPr>
              <a:r>
                <a:rPr lang="en-US" sz="2264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Phase 2: </a:t>
              </a:r>
            </a:p>
            <a:p>
              <a:pPr algn="ctr">
                <a:lnSpc>
                  <a:spcPts val="3170"/>
                </a:lnSpc>
                <a:spcBef>
                  <a:spcPct val="0"/>
                </a:spcBef>
              </a:pPr>
              <a:r>
                <a:rPr lang="en-US" sz="2264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Operational Setup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9129472" y="1483472"/>
              <a:ext cx="3798351" cy="31853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Launch microloan pilot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Deliver financial literacy sessions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Test ML model 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Monitor early loan performance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8962783" y="260367"/>
              <a:ext cx="4131728" cy="1037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Phase 3: </a:t>
              </a:r>
            </a:p>
            <a:p>
              <a:pPr algn="ctr">
                <a:lnSpc>
                  <a:spcPts val="3170"/>
                </a:lnSpc>
                <a:spcBef>
                  <a:spcPct val="0"/>
                </a:spcBef>
              </a:pPr>
              <a:r>
                <a:rPr lang="en-US" sz="2264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Pilot Lending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13626347" y="1483472"/>
              <a:ext cx="3569437" cy="31853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Add new loan products 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Integrate ML into underwriting host small-business summit 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Grow loan capital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13444175" y="260367"/>
              <a:ext cx="4131728" cy="1037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70"/>
                </a:lnSpc>
                <a:spcBef>
                  <a:spcPct val="0"/>
                </a:spcBef>
              </a:pPr>
              <a:r>
                <a:rPr lang="en-US" sz="2264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Phase 4: </a:t>
              </a:r>
            </a:p>
            <a:p>
              <a:pPr algn="ctr">
                <a:lnSpc>
                  <a:spcPts val="3170"/>
                </a:lnSpc>
                <a:spcBef>
                  <a:spcPct val="0"/>
                </a:spcBef>
              </a:pPr>
              <a:r>
                <a:rPr lang="en-US" sz="2264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Expansion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8192336" y="1483472"/>
              <a:ext cx="3598190" cy="27261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Build lending track record 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Prepare CDFI certification </a:t>
              </a:r>
            </a:p>
            <a:p>
              <a:pPr marL="427533" lvl="1" indent="-213767" algn="l">
                <a:lnSpc>
                  <a:spcPts val="2772"/>
                </a:lnSpc>
                <a:buFont typeface="Arial"/>
                <a:buChar char="•"/>
              </a:pPr>
              <a:r>
                <a:rPr lang="en-US" sz="198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Expand outreach and loan volume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17925567" y="260367"/>
              <a:ext cx="4131728" cy="1037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70"/>
                </a:lnSpc>
                <a:spcBef>
                  <a:spcPct val="0"/>
                </a:spcBef>
              </a:pPr>
              <a:r>
                <a:rPr lang="en-US" sz="2264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Phase 5: </a:t>
              </a:r>
            </a:p>
            <a:p>
              <a:pPr algn="ctr">
                <a:lnSpc>
                  <a:spcPts val="3170"/>
                </a:lnSpc>
                <a:spcBef>
                  <a:spcPct val="0"/>
                </a:spcBef>
              </a:pPr>
              <a:r>
                <a:rPr lang="en-US" sz="2264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Scaling</a:t>
              </a:r>
            </a:p>
          </p:txBody>
        </p:sp>
        <p:grpSp>
          <p:nvGrpSpPr>
            <p:cNvPr id="40" name="Group 40"/>
            <p:cNvGrpSpPr/>
            <p:nvPr/>
          </p:nvGrpSpPr>
          <p:grpSpPr>
            <a:xfrm>
              <a:off x="6366216" y="6889084"/>
              <a:ext cx="362080" cy="362080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2254C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70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>
              <a:off x="10822207" y="6889084"/>
              <a:ext cx="362080" cy="362080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2254C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5" name="TextBox 4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70"/>
                  </a:lnSpc>
                </a:pPr>
                <a:endParaRPr/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>
              <a:off x="15290899" y="6889084"/>
              <a:ext cx="362080" cy="362080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2254C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70"/>
                  </a:lnSpc>
                </a:pPr>
                <a:endParaRPr/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>
              <a:off x="19746891" y="6889084"/>
              <a:ext cx="362080" cy="362080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2254C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" name="TextBox 5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70"/>
                  </a:lnSpc>
                </a:pPr>
                <a:endParaRPr/>
              </a:p>
            </p:txBody>
          </p:sp>
        </p:grpSp>
        <p:sp>
          <p:nvSpPr>
            <p:cNvPr id="52" name="TextBox 52"/>
            <p:cNvSpPr txBox="1"/>
            <p:nvPr/>
          </p:nvSpPr>
          <p:spPr>
            <a:xfrm>
              <a:off x="1122803" y="7657564"/>
              <a:ext cx="1936921" cy="428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72"/>
                </a:lnSpc>
              </a:pPr>
              <a:r>
                <a:rPr lang="en-US" sz="1980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Months 1–3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5467214" y="7657564"/>
              <a:ext cx="2160084" cy="428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72"/>
                </a:lnSpc>
              </a:pPr>
              <a:r>
                <a:rPr lang="en-US" sz="1980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Months 4–6</a:t>
              </a:r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9912047" y="7657564"/>
              <a:ext cx="2182400" cy="428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72"/>
                </a:lnSpc>
              </a:pPr>
              <a:r>
                <a:rPr lang="en-US" sz="1980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Months 7–12</a:t>
              </a:r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14380447" y="7657564"/>
              <a:ext cx="2293981" cy="428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72"/>
                </a:lnSpc>
              </a:pPr>
              <a:r>
                <a:rPr lang="en-US" sz="1980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Months 13–18</a:t>
              </a:r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18712449" y="7657564"/>
              <a:ext cx="2405563" cy="428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72"/>
                </a:lnSpc>
              </a:pPr>
              <a:r>
                <a:rPr lang="en-US" sz="1980" b="1">
                  <a:solidFill>
                    <a:srgbClr val="2254C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Months 19–24</a:t>
              </a:r>
            </a:p>
          </p:txBody>
        </p:sp>
      </p:grpSp>
      <p:sp>
        <p:nvSpPr>
          <p:cNvPr id="57" name="TextBox 57"/>
          <p:cNvSpPr txBox="1"/>
          <p:nvPr/>
        </p:nvSpPr>
        <p:spPr>
          <a:xfrm>
            <a:off x="2056382" y="9258300"/>
            <a:ext cx="14175236" cy="285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02"/>
              </a:lnSpc>
              <a:spcBef>
                <a:spcPct val="0"/>
              </a:spcBef>
            </a:pPr>
            <a:r>
              <a:rPr lang="en-US" sz="1882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Source: Interview with Founder of South Memphis Renewal Community Development Center and The HBCU Coalition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6979" y="290611"/>
            <a:ext cx="2348055" cy="953314"/>
          </a:xfrm>
          <a:custGeom>
            <a:avLst/>
            <a:gdLst/>
            <a:ahLst/>
            <a:cxnLst/>
            <a:rect l="l" t="t" r="r" b="b"/>
            <a:pathLst>
              <a:path w="2348055" h="953314">
                <a:moveTo>
                  <a:pt x="0" y="0"/>
                </a:moveTo>
                <a:lnTo>
                  <a:pt x="2348055" y="0"/>
                </a:lnTo>
                <a:lnTo>
                  <a:pt x="2348055" y="953315"/>
                </a:lnTo>
                <a:lnTo>
                  <a:pt x="0" y="9533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84" t="-106730" r="-11023" b="-1051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490354" y="38448"/>
            <a:ext cx="1537892" cy="1537892"/>
          </a:xfrm>
          <a:custGeom>
            <a:avLst/>
            <a:gdLst/>
            <a:ahLst/>
            <a:cxnLst/>
            <a:rect l="l" t="t" r="r" b="b"/>
            <a:pathLst>
              <a:path w="1537892" h="1537892">
                <a:moveTo>
                  <a:pt x="0" y="0"/>
                </a:moveTo>
                <a:lnTo>
                  <a:pt x="1537892" y="0"/>
                </a:lnTo>
                <a:lnTo>
                  <a:pt x="1537892" y="1537891"/>
                </a:lnTo>
                <a:lnTo>
                  <a:pt x="0" y="1537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356979" y="3780579"/>
            <a:ext cx="8322651" cy="4924386"/>
          </a:xfrm>
          <a:custGeom>
            <a:avLst/>
            <a:gdLst/>
            <a:ahLst/>
            <a:cxnLst/>
            <a:rect l="l" t="t" r="r" b="b"/>
            <a:pathLst>
              <a:path w="8322651" h="4924386">
                <a:moveTo>
                  <a:pt x="0" y="0"/>
                </a:moveTo>
                <a:lnTo>
                  <a:pt x="8322651" y="0"/>
                </a:lnTo>
                <a:lnTo>
                  <a:pt x="8322651" y="4924386"/>
                </a:lnTo>
                <a:lnTo>
                  <a:pt x="0" y="49243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06" r="-1406" b="-425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333646" y="517984"/>
            <a:ext cx="6606666" cy="597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37"/>
              </a:lnSpc>
            </a:pPr>
            <a:r>
              <a:rPr lang="en-US" sz="4048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Predicted  Outcomes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884699" y="2443494"/>
            <a:ext cx="9143547" cy="5358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21"/>
              </a:lnSpc>
              <a:spcBef>
                <a:spcPct val="0"/>
              </a:spcBef>
            </a:pPr>
            <a:r>
              <a:rPr lang="en-US" sz="2158" b="1" dirty="0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Why This Works​: </a:t>
            </a:r>
          </a:p>
          <a:p>
            <a:pPr marL="465932" lvl="1" indent="-232966" algn="l">
              <a:lnSpc>
                <a:spcPts val="3021"/>
              </a:lnSpc>
              <a:buFont typeface="Arial"/>
              <a:buChar char="•"/>
            </a:pPr>
            <a:r>
              <a:rPr lang="en-US" sz="2158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+20% Loan Growth = +15 Economy Points ​</a:t>
            </a:r>
          </a:p>
          <a:p>
            <a:pPr marL="465932" lvl="1" indent="-232966" algn="l">
              <a:lnSpc>
                <a:spcPts val="3021"/>
              </a:lnSpc>
              <a:buFont typeface="Arial"/>
              <a:buChar char="•"/>
            </a:pPr>
            <a:r>
              <a:rPr lang="en-US" sz="2158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~20% increase in approvals → 15–25% rise in minority business revenue (SBA 2025 Report). ​</a:t>
            </a:r>
          </a:p>
          <a:p>
            <a:pPr marL="465932" lvl="1" indent="-232966" algn="l">
              <a:lnSpc>
                <a:spcPts val="3021"/>
              </a:lnSpc>
              <a:buFont typeface="Arial"/>
              <a:buChar char="•"/>
            </a:pPr>
            <a:r>
              <a:rPr lang="en-US" sz="2158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~IGS shows 1% loan growth ≈ +1.2 Economy points.​</a:t>
            </a:r>
          </a:p>
          <a:p>
            <a:pPr algn="l">
              <a:lnSpc>
                <a:spcPts val="3021"/>
              </a:lnSpc>
              <a:spcBef>
                <a:spcPct val="0"/>
              </a:spcBef>
            </a:pPr>
            <a:r>
              <a:rPr lang="en-US" sz="2158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​</a:t>
            </a:r>
          </a:p>
          <a:p>
            <a:pPr algn="l">
              <a:lnSpc>
                <a:spcPts val="3021"/>
              </a:lnSpc>
              <a:spcBef>
                <a:spcPct val="0"/>
              </a:spcBef>
            </a:pPr>
            <a:r>
              <a:rPr lang="en-US" sz="2158" b="1" dirty="0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Gini Drops by 0.1 ( +10 Community Points )​</a:t>
            </a:r>
          </a:p>
          <a:p>
            <a:pPr marL="465932" lvl="1" indent="-232966" algn="l">
              <a:lnSpc>
                <a:spcPts val="3021"/>
              </a:lnSpc>
              <a:buFont typeface="Arial"/>
              <a:buChar char="•"/>
            </a:pPr>
            <a:r>
              <a:rPr lang="en-US" sz="2158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Census ACS: 10% poverty reduction ​</a:t>
            </a:r>
          </a:p>
          <a:p>
            <a:pPr marL="465932" lvl="1" indent="-232966" algn="l">
              <a:lnSpc>
                <a:spcPts val="3021"/>
              </a:lnSpc>
              <a:buFont typeface="Arial"/>
              <a:buChar char="•"/>
            </a:pPr>
            <a:r>
              <a:rPr lang="en-US" sz="2158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IGS: 0.1  drop in Gini metric = 8 to 12 Community Inclusion points (pillar weighting).​</a:t>
            </a:r>
          </a:p>
          <a:p>
            <a:pPr algn="l">
              <a:lnSpc>
                <a:spcPts val="3021"/>
              </a:lnSpc>
              <a:spcBef>
                <a:spcPct val="0"/>
              </a:spcBef>
            </a:pPr>
            <a:r>
              <a:rPr lang="en-US" sz="2158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​</a:t>
            </a:r>
          </a:p>
          <a:p>
            <a:pPr algn="l">
              <a:lnSpc>
                <a:spcPts val="3021"/>
              </a:lnSpc>
              <a:spcBef>
                <a:spcPct val="0"/>
              </a:spcBef>
            </a:pPr>
            <a:r>
              <a:rPr lang="en-US" sz="2158" b="1" dirty="0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Historical Baseline Drop: -0.5 pts/year ​</a:t>
            </a:r>
          </a:p>
          <a:p>
            <a:pPr marL="465932" lvl="1" indent="-232966" algn="l">
              <a:lnSpc>
                <a:spcPts val="3021"/>
              </a:lnSpc>
              <a:buFont typeface="Arial"/>
              <a:buChar char="•"/>
            </a:pPr>
            <a:r>
              <a:rPr lang="en-US" sz="2158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IGS Tool: Average annual change = -0.5 (tract declining). ​</a:t>
            </a:r>
          </a:p>
          <a:p>
            <a:pPr marL="465932" lvl="1" indent="-232966" algn="l">
              <a:lnSpc>
                <a:spcPts val="3021"/>
              </a:lnSpc>
              <a:buFont typeface="Arial"/>
              <a:buChar char="•"/>
            </a:pPr>
            <a:r>
              <a:rPr lang="en-US" sz="2158" dirty="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Intervention reverses trend + adds boost = +11 net.​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11829" y="2500644"/>
            <a:ext cx="7714632" cy="1056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86"/>
              </a:lnSpc>
              <a:spcBef>
                <a:spcPct val="0"/>
              </a:spcBef>
            </a:pPr>
            <a:r>
              <a:rPr lang="en-US" sz="2381" b="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Forecast Summary​:</a:t>
            </a:r>
          </a:p>
          <a:p>
            <a:pPr algn="l">
              <a:lnSpc>
                <a:spcPts val="2786"/>
              </a:lnSpc>
              <a:spcBef>
                <a:spcPct val="0"/>
              </a:spcBef>
            </a:pPr>
            <a:r>
              <a:rPr lang="en-US" sz="2381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IGS rises from 34 (2024) → 45 (2026) +11 point gain via +20% Small Business Loans Growth​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6979" y="290611"/>
            <a:ext cx="2348055" cy="953314"/>
          </a:xfrm>
          <a:custGeom>
            <a:avLst/>
            <a:gdLst/>
            <a:ahLst/>
            <a:cxnLst/>
            <a:rect l="l" t="t" r="r" b="b"/>
            <a:pathLst>
              <a:path w="2348055" h="953314">
                <a:moveTo>
                  <a:pt x="0" y="0"/>
                </a:moveTo>
                <a:lnTo>
                  <a:pt x="2348055" y="0"/>
                </a:lnTo>
                <a:lnTo>
                  <a:pt x="2348055" y="953315"/>
                </a:lnTo>
                <a:lnTo>
                  <a:pt x="0" y="9533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84" t="-106730" r="-11023" b="-105109"/>
            </a:stretch>
          </a:blipFill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6490354" y="38448"/>
            <a:ext cx="1537892" cy="1537892"/>
          </a:xfrm>
          <a:custGeom>
            <a:avLst/>
            <a:gdLst/>
            <a:ahLst/>
            <a:cxnLst/>
            <a:rect l="l" t="t" r="r" b="b"/>
            <a:pathLst>
              <a:path w="1537892" h="1537892">
                <a:moveTo>
                  <a:pt x="0" y="0"/>
                </a:moveTo>
                <a:lnTo>
                  <a:pt x="1537892" y="0"/>
                </a:lnTo>
                <a:lnTo>
                  <a:pt x="1537892" y="1537891"/>
                </a:lnTo>
                <a:lnTo>
                  <a:pt x="0" y="1537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202185" y="517984"/>
            <a:ext cx="5883630" cy="597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37"/>
              </a:lnSpc>
            </a:pPr>
            <a:r>
              <a:rPr lang="en-US" sz="4048" b="1" dirty="0">
                <a:solidFill>
                  <a:srgbClr val="2254C5"/>
                </a:solidFill>
                <a:latin typeface="Times New Roman" panose="02020603050405020304" pitchFamily="18" charset="0"/>
                <a:ea typeface="Montserrat Bold"/>
                <a:cs typeface="Times New Roman" panose="02020603050405020304" pitchFamily="18" charset="0"/>
                <a:sym typeface="Montserrat Bold"/>
              </a:rPr>
              <a:t>Metrics For Success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85C6A1E-9B19-BB09-5834-7371E56D63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698430"/>
              </p:ext>
            </p:extLst>
          </p:nvPr>
        </p:nvGraphicFramePr>
        <p:xfrm>
          <a:off x="363510" y="3543300"/>
          <a:ext cx="8229600" cy="3840480"/>
        </p:xfrm>
        <a:graphic>
          <a:graphicData uri="http://schemas.openxmlformats.org/drawingml/2006/table">
            <a:tbl>
              <a:tblPr/>
              <a:tblGrid>
                <a:gridCol w="1645920">
                  <a:extLst>
                    <a:ext uri="{9D8B030D-6E8A-4147-A177-3AD203B41FA5}">
                      <a16:colId xmlns:a16="http://schemas.microsoft.com/office/drawing/2014/main" val="210839752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183713436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458140804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96996510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18974984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Metric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Now (2024)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Target (2026)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How We Track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Source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92282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IGS Score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34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45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Annual IGS update (Jan)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IGS Platform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9095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Loans Growth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-12%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+8%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Quarterly SBA reports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SBA + IGS Platform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49656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Black-Owned Firms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7.3%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15%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Annual business census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Heartland Forward 2023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78276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Poverty Rate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52%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40%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Annual ACS release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Census ACS 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31062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Loan Approvals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55% denied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25% denied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Quarterly program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Internal + LendingTree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131160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3122662-498D-F8DA-AD22-B5F8510DE9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057108"/>
              </p:ext>
            </p:extLst>
          </p:nvPr>
        </p:nvGraphicFramePr>
        <p:xfrm>
          <a:off x="9798646" y="3543300"/>
          <a:ext cx="8229600" cy="3200400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391008427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5859101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804710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Time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What We Do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Why It Works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02938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Q1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Review first 100 loan apps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78% of CDFI programs adjust after Q1 (SBA 2025)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99291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Q2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Survey 50 residents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Feedback fixes 60% of issues early (Urban Institute)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22395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Q3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Compare IGS mid-year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Early signals → 90% on track by Year 2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5525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Q4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Full report + refine ML model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Data loop closes — proven in 80% of AI credit pilots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95252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A37D9B-EB69-A6CD-527B-767173A9C59C}"/>
              </a:ext>
            </a:extLst>
          </p:cNvPr>
          <p:cNvSpPr txBox="1"/>
          <p:nvPr/>
        </p:nvSpPr>
        <p:spPr>
          <a:xfrm>
            <a:off x="1115295" y="1726669"/>
            <a:ext cx="160574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We Track &amp; Refine — Every 3 Months Quarterly check-ins: pause, reflect, adjust. Data shows 85% of successful programs review quarterly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(Urban Institute 2023).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4F06F9-643D-8EAE-4F7C-55B95DCEFD80}"/>
              </a:ext>
            </a:extLst>
          </p:cNvPr>
          <p:cNvSpPr txBox="1"/>
          <p:nvPr/>
        </p:nvSpPr>
        <p:spPr>
          <a:xfrm>
            <a:off x="4572000" y="8496300"/>
            <a:ext cx="66064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things go off track, stop, reassess, and adjust course.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F7245E0AF026418A27311E1E71830F" ma:contentTypeVersion="13" ma:contentTypeDescription="Create a new document." ma:contentTypeScope="" ma:versionID="e3edc46fb7da3e7571566cd51c74d705">
  <xsd:schema xmlns:xsd="http://www.w3.org/2001/XMLSchema" xmlns:xs="http://www.w3.org/2001/XMLSchema" xmlns:p="http://schemas.microsoft.com/office/2006/metadata/properties" xmlns:ns3="2f4ee5e0-5fde-4afb-8a84-73972a3f51e6" xmlns:ns4="f819c5c8-9e4b-46ce-9500-d987c7edeb80" targetNamespace="http://schemas.microsoft.com/office/2006/metadata/properties" ma:root="true" ma:fieldsID="9b5c0c9747a392be0a76c24b2c12da99" ns3:_="" ns4:_="">
    <xsd:import namespace="2f4ee5e0-5fde-4afb-8a84-73972a3f51e6"/>
    <xsd:import namespace="f819c5c8-9e4b-46ce-9500-d987c7edeb8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4ee5e0-5fde-4afb-8a84-73972a3f51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19c5c8-9e4b-46ce-9500-d987c7edeb8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f4ee5e0-5fde-4afb-8a84-73972a3f51e6" xsi:nil="true"/>
  </documentManagement>
</p:properties>
</file>

<file path=customXml/itemProps1.xml><?xml version="1.0" encoding="utf-8"?>
<ds:datastoreItem xmlns:ds="http://schemas.openxmlformats.org/officeDocument/2006/customXml" ds:itemID="{2A007A16-2993-4B81-BD25-E983B8C0D7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f4ee5e0-5fde-4afb-8a84-73972a3f51e6"/>
    <ds:schemaRef ds:uri="f819c5c8-9e4b-46ce-9500-d987c7edeb8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BF162D4-7C05-42A1-841B-C1809FA9837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95B66F-3050-4E65-9BFF-AE864812B7A7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f819c5c8-9e4b-46ce-9500-d987c7edeb80"/>
    <ds:schemaRef ds:uri="http://purl.org/dc/terms/"/>
    <ds:schemaRef ds:uri="2f4ee5e0-5fde-4afb-8a84-73972a3f51e6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1513</Words>
  <Application>Microsoft Office PowerPoint</Application>
  <PresentationFormat>Custom</PresentationFormat>
  <Paragraphs>150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Times New Roman</vt:lpstr>
      <vt:lpstr>Aptos</vt:lpstr>
      <vt:lpstr>Canva Sans Bold</vt:lpstr>
      <vt:lpstr>Times New Roman Bold</vt:lpstr>
      <vt:lpstr>Montserrat Bold</vt:lpstr>
      <vt:lpstr>Montserrat</vt:lpstr>
      <vt:lpstr>Montserrat Semi-Bold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Blue Simple Business Pitch Deck Presentation</dc:title>
  <dc:creator>Biynah Dayok</dc:creator>
  <cp:lastModifiedBy>Biynah Dayok</cp:lastModifiedBy>
  <cp:revision>8</cp:revision>
  <dcterms:created xsi:type="dcterms:W3CDTF">2006-08-16T00:00:00Z</dcterms:created>
  <dcterms:modified xsi:type="dcterms:W3CDTF">2025-11-07T02:06:34Z</dcterms:modified>
  <dc:identifier>DAG3vAea4co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0x010100C6F7245E0AF026418A27311E1E71830F</vt:lpwstr>
  </property>
</Properties>
</file>

<file path=docProps/thumbnail.jpeg>
</file>